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9" r:id="rId3"/>
    <p:sldId id="280" r:id="rId4"/>
    <p:sldId id="282" r:id="rId5"/>
    <p:sldId id="281" r:id="rId6"/>
    <p:sldId id="283" r:id="rId7"/>
    <p:sldId id="257" r:id="rId8"/>
    <p:sldId id="258" r:id="rId9"/>
    <p:sldId id="259" r:id="rId10"/>
    <p:sldId id="260" r:id="rId11"/>
    <p:sldId id="285" r:id="rId12"/>
    <p:sldId id="261" r:id="rId13"/>
    <p:sldId id="263" r:id="rId14"/>
    <p:sldId id="264" r:id="rId15"/>
    <p:sldId id="266" r:id="rId16"/>
    <p:sldId id="267" r:id="rId17"/>
    <p:sldId id="268" r:id="rId18"/>
    <p:sldId id="262" r:id="rId19"/>
    <p:sldId id="284" r:id="rId20"/>
    <p:sldId id="269" r:id="rId21"/>
    <p:sldId id="270" r:id="rId22"/>
    <p:sldId id="271" r:id="rId23"/>
    <p:sldId id="272" r:id="rId24"/>
    <p:sldId id="273" r:id="rId25"/>
    <p:sldId id="274" r:id="rId26"/>
    <p:sldId id="286" r:id="rId27"/>
    <p:sldId id="287" r:id="rId28"/>
    <p:sldId id="288" r:id="rId29"/>
    <p:sldId id="275" r:id="rId30"/>
    <p:sldId id="276" r:id="rId31"/>
    <p:sldId id="277" r:id="rId32"/>
    <p:sldId id="278" r:id="rId33"/>
    <p:sldId id="279"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658C7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7" autoAdjust="0"/>
    <p:restoredTop sz="94660"/>
  </p:normalViewPr>
  <p:slideViewPr>
    <p:cSldViewPr snapToGrid="0">
      <p:cViewPr varScale="1">
        <p:scale>
          <a:sx n="110" d="100"/>
          <a:sy n="110" d="100"/>
        </p:scale>
        <p:origin x="1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28418B6-6849-447F-91A1-190F6316AD68}" type="datetimeFigureOut">
              <a:rPr lang="en-US" smtClean="0"/>
              <a:t>7/20/2021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7258494-8B53-48F7-94CB-B8738378972F}" type="slidenum">
              <a:rPr lang="en-US" smtClean="0"/>
              <a:t>‹#›</a:t>
            </a:fld>
            <a:endParaRPr lang="en-US"/>
          </a:p>
        </p:txBody>
      </p:sp>
    </p:spTree>
    <p:extLst>
      <p:ext uri="{BB962C8B-B14F-4D97-AF65-F5344CB8AC3E}">
        <p14:creationId xmlns:p14="http://schemas.microsoft.com/office/powerpoint/2010/main" val="1767606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BCC84-0A37-4CEE-A09D-DBC886912F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9DE22D-A90D-4E19-B7A0-5EB6BC051B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974293-9019-448C-87B0-C2A816EE2D23}"/>
              </a:ext>
            </a:extLst>
          </p:cNvPr>
          <p:cNvSpPr>
            <a:spLocks noGrp="1"/>
          </p:cNvSpPr>
          <p:nvPr>
            <p:ph type="dt" sz="half" idx="10"/>
          </p:nvPr>
        </p:nvSpPr>
        <p:spPr/>
        <p:txBody>
          <a:bodyPr/>
          <a:lstStyle/>
          <a:p>
            <a:fld id="{DA73F46D-0BD5-40E2-A90C-DF6B7B65ADA9}" type="datetime1">
              <a:rPr lang="en-US" smtClean="0"/>
              <a:t>7/20/2021</a:t>
            </a:fld>
            <a:endParaRPr lang="en-US"/>
          </a:p>
        </p:txBody>
      </p:sp>
      <p:sp>
        <p:nvSpPr>
          <p:cNvPr id="5" name="Footer Placeholder 4">
            <a:extLst>
              <a:ext uri="{FF2B5EF4-FFF2-40B4-BE49-F238E27FC236}">
                <a16:creationId xmlns:a16="http://schemas.microsoft.com/office/drawing/2014/main" id="{ADF72D9D-CAFF-4117-9477-1E4125119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A3CD5-A56D-4A66-BFF6-0F9381C3955D}"/>
              </a:ext>
            </a:extLst>
          </p:cNvPr>
          <p:cNvSpPr>
            <a:spLocks noGrp="1"/>
          </p:cNvSpPr>
          <p:nvPr>
            <p:ph type="sldNum" sz="quarter" idx="12"/>
          </p:nvPr>
        </p:nvSpPr>
        <p:spPr/>
        <p:txBody>
          <a:bodyPr/>
          <a:lstStyle/>
          <a:p>
            <a:fld id="{30538FA8-A69A-4F1D-A523-919047E0F341}" type="slidenum">
              <a:rPr lang="en-US" smtClean="0"/>
              <a:t>‹#›</a:t>
            </a:fld>
            <a:endParaRPr lang="en-US"/>
          </a:p>
        </p:txBody>
      </p:sp>
    </p:spTree>
    <p:extLst>
      <p:ext uri="{BB962C8B-B14F-4D97-AF65-F5344CB8AC3E}">
        <p14:creationId xmlns:p14="http://schemas.microsoft.com/office/powerpoint/2010/main" val="424403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4C5F-521F-43A8-9F81-CBD756443B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C0988E-37D3-422E-811D-F62EA0EFA5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B9E29-64E7-477D-BDF0-5FF11607BECB}"/>
              </a:ext>
            </a:extLst>
          </p:cNvPr>
          <p:cNvSpPr>
            <a:spLocks noGrp="1"/>
          </p:cNvSpPr>
          <p:nvPr>
            <p:ph type="dt" sz="half" idx="10"/>
          </p:nvPr>
        </p:nvSpPr>
        <p:spPr/>
        <p:txBody>
          <a:bodyPr/>
          <a:lstStyle/>
          <a:p>
            <a:fld id="{1F6AB605-6F25-4243-B4A8-E14C069A5391}" type="datetime1">
              <a:rPr lang="en-US" smtClean="0"/>
              <a:t>7/20/2021</a:t>
            </a:fld>
            <a:endParaRPr lang="en-US"/>
          </a:p>
        </p:txBody>
      </p:sp>
      <p:sp>
        <p:nvSpPr>
          <p:cNvPr id="5" name="Footer Placeholder 4">
            <a:extLst>
              <a:ext uri="{FF2B5EF4-FFF2-40B4-BE49-F238E27FC236}">
                <a16:creationId xmlns:a16="http://schemas.microsoft.com/office/drawing/2014/main" id="{62299CFC-D987-482B-8AA6-CC414F104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1EE34-D6EE-4D8F-AB86-54C646F5CBE7}"/>
              </a:ext>
            </a:extLst>
          </p:cNvPr>
          <p:cNvSpPr>
            <a:spLocks noGrp="1"/>
          </p:cNvSpPr>
          <p:nvPr>
            <p:ph type="sldNum" sz="quarter" idx="12"/>
          </p:nvPr>
        </p:nvSpPr>
        <p:spPr/>
        <p:txBody>
          <a:bodyPr/>
          <a:lstStyle/>
          <a:p>
            <a:fld id="{30538FA8-A69A-4F1D-A523-919047E0F341}" type="slidenum">
              <a:rPr lang="en-US" smtClean="0"/>
              <a:t>‹#›</a:t>
            </a:fld>
            <a:endParaRPr lang="en-US"/>
          </a:p>
        </p:txBody>
      </p:sp>
    </p:spTree>
    <p:extLst>
      <p:ext uri="{BB962C8B-B14F-4D97-AF65-F5344CB8AC3E}">
        <p14:creationId xmlns:p14="http://schemas.microsoft.com/office/powerpoint/2010/main" val="3541337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5B26E5-3CC0-4D7D-A852-A5303AE2D4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E7846-B380-49BB-A85C-42B7EB57B3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50D00-0056-4523-AB16-C06C367A5D66}"/>
              </a:ext>
            </a:extLst>
          </p:cNvPr>
          <p:cNvSpPr>
            <a:spLocks noGrp="1"/>
          </p:cNvSpPr>
          <p:nvPr>
            <p:ph type="dt" sz="half" idx="10"/>
          </p:nvPr>
        </p:nvSpPr>
        <p:spPr/>
        <p:txBody>
          <a:bodyPr/>
          <a:lstStyle/>
          <a:p>
            <a:fld id="{C4CDC679-99CC-4861-BD95-701857FF531E}" type="datetime1">
              <a:rPr lang="en-US" smtClean="0"/>
              <a:t>7/20/2021</a:t>
            </a:fld>
            <a:endParaRPr lang="en-US"/>
          </a:p>
        </p:txBody>
      </p:sp>
      <p:sp>
        <p:nvSpPr>
          <p:cNvPr id="5" name="Footer Placeholder 4">
            <a:extLst>
              <a:ext uri="{FF2B5EF4-FFF2-40B4-BE49-F238E27FC236}">
                <a16:creationId xmlns:a16="http://schemas.microsoft.com/office/drawing/2014/main" id="{E1F45731-CE3D-4BDC-937E-5D3CD36DF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2BAB1-E4B5-4D44-9BFD-7DACFC0BB264}"/>
              </a:ext>
            </a:extLst>
          </p:cNvPr>
          <p:cNvSpPr>
            <a:spLocks noGrp="1"/>
          </p:cNvSpPr>
          <p:nvPr>
            <p:ph type="sldNum" sz="quarter" idx="12"/>
          </p:nvPr>
        </p:nvSpPr>
        <p:spPr/>
        <p:txBody>
          <a:bodyPr/>
          <a:lstStyle/>
          <a:p>
            <a:fld id="{30538FA8-A69A-4F1D-A523-919047E0F341}" type="slidenum">
              <a:rPr lang="en-US" smtClean="0"/>
              <a:t>‹#›</a:t>
            </a:fld>
            <a:endParaRPr lang="en-US"/>
          </a:p>
        </p:txBody>
      </p:sp>
    </p:spTree>
    <p:extLst>
      <p:ext uri="{BB962C8B-B14F-4D97-AF65-F5344CB8AC3E}">
        <p14:creationId xmlns:p14="http://schemas.microsoft.com/office/powerpoint/2010/main" val="371787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C3826-A206-460C-8C5D-F13C9AE7C0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1F0D5D-C03E-4A20-A3F0-EF785D06F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A6049-D765-4763-8969-F1E1688D78E8}"/>
              </a:ext>
            </a:extLst>
          </p:cNvPr>
          <p:cNvSpPr>
            <a:spLocks noGrp="1"/>
          </p:cNvSpPr>
          <p:nvPr>
            <p:ph type="dt" sz="half" idx="10"/>
          </p:nvPr>
        </p:nvSpPr>
        <p:spPr/>
        <p:txBody>
          <a:bodyPr/>
          <a:lstStyle/>
          <a:p>
            <a:fld id="{99E8894E-0903-432D-A951-ECC7B5145678}" type="datetime1">
              <a:rPr lang="en-US" smtClean="0"/>
              <a:t>7/20/2021</a:t>
            </a:fld>
            <a:endParaRPr lang="en-US"/>
          </a:p>
        </p:txBody>
      </p:sp>
      <p:sp>
        <p:nvSpPr>
          <p:cNvPr id="5" name="Footer Placeholder 4">
            <a:extLst>
              <a:ext uri="{FF2B5EF4-FFF2-40B4-BE49-F238E27FC236}">
                <a16:creationId xmlns:a16="http://schemas.microsoft.com/office/drawing/2014/main" id="{6BC34322-A240-4432-A008-DD4B11A0A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FCF80-3D7C-4CD5-8E3B-283D59593E28}"/>
              </a:ext>
            </a:extLst>
          </p:cNvPr>
          <p:cNvSpPr>
            <a:spLocks noGrp="1"/>
          </p:cNvSpPr>
          <p:nvPr>
            <p:ph type="sldNum" sz="quarter" idx="12"/>
          </p:nvPr>
        </p:nvSpPr>
        <p:spPr/>
        <p:txBody>
          <a:bodyPr/>
          <a:lstStyle/>
          <a:p>
            <a:fld id="{30538FA8-A69A-4F1D-A523-919047E0F341}" type="slidenum">
              <a:rPr lang="en-US" smtClean="0"/>
              <a:t>‹#›</a:t>
            </a:fld>
            <a:endParaRPr lang="en-US"/>
          </a:p>
        </p:txBody>
      </p:sp>
    </p:spTree>
    <p:extLst>
      <p:ext uri="{BB962C8B-B14F-4D97-AF65-F5344CB8AC3E}">
        <p14:creationId xmlns:p14="http://schemas.microsoft.com/office/powerpoint/2010/main" val="157039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0493-DD0C-457A-815E-3EA0D5C3C9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05AC42-5844-428A-BDDE-9D601FED97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15DB9-DAD7-4E43-9583-22A6F65BE01F}"/>
              </a:ext>
            </a:extLst>
          </p:cNvPr>
          <p:cNvSpPr>
            <a:spLocks noGrp="1"/>
          </p:cNvSpPr>
          <p:nvPr>
            <p:ph type="dt" sz="half" idx="10"/>
          </p:nvPr>
        </p:nvSpPr>
        <p:spPr/>
        <p:txBody>
          <a:bodyPr/>
          <a:lstStyle/>
          <a:p>
            <a:fld id="{F64789AA-1E7D-4922-B85B-8F64BAE07791}" type="datetime1">
              <a:rPr lang="en-US" smtClean="0"/>
              <a:t>7/20/2021</a:t>
            </a:fld>
            <a:endParaRPr lang="en-US"/>
          </a:p>
        </p:txBody>
      </p:sp>
      <p:sp>
        <p:nvSpPr>
          <p:cNvPr id="5" name="Footer Placeholder 4">
            <a:extLst>
              <a:ext uri="{FF2B5EF4-FFF2-40B4-BE49-F238E27FC236}">
                <a16:creationId xmlns:a16="http://schemas.microsoft.com/office/drawing/2014/main" id="{89621914-A466-4374-8725-AF26228B3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39AC8-EED0-4EF6-9F78-9AFE6BC968F2}"/>
              </a:ext>
            </a:extLst>
          </p:cNvPr>
          <p:cNvSpPr>
            <a:spLocks noGrp="1"/>
          </p:cNvSpPr>
          <p:nvPr>
            <p:ph type="sldNum" sz="quarter" idx="12"/>
          </p:nvPr>
        </p:nvSpPr>
        <p:spPr/>
        <p:txBody>
          <a:bodyPr/>
          <a:lstStyle/>
          <a:p>
            <a:fld id="{30538FA8-A69A-4F1D-A523-919047E0F341}" type="slidenum">
              <a:rPr lang="en-US" smtClean="0"/>
              <a:t>‹#›</a:t>
            </a:fld>
            <a:endParaRPr lang="en-US"/>
          </a:p>
        </p:txBody>
      </p:sp>
    </p:spTree>
    <p:extLst>
      <p:ext uri="{BB962C8B-B14F-4D97-AF65-F5344CB8AC3E}">
        <p14:creationId xmlns:p14="http://schemas.microsoft.com/office/powerpoint/2010/main" val="16732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8D8C-A037-45B2-9A8A-EEA73EE211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EA78A5-FCD9-4D4D-9240-18E8ED64DF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8B639-B94B-4951-956F-7975353DFC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3D6630-6E36-43A1-9D6D-B6646A3F19F3}"/>
              </a:ext>
            </a:extLst>
          </p:cNvPr>
          <p:cNvSpPr>
            <a:spLocks noGrp="1"/>
          </p:cNvSpPr>
          <p:nvPr>
            <p:ph type="dt" sz="half" idx="10"/>
          </p:nvPr>
        </p:nvSpPr>
        <p:spPr/>
        <p:txBody>
          <a:bodyPr/>
          <a:lstStyle/>
          <a:p>
            <a:fld id="{97715C89-3F44-40C8-828D-1BFF3D64CA0E}" type="datetime1">
              <a:rPr lang="en-US" smtClean="0"/>
              <a:t>7/20/2021</a:t>
            </a:fld>
            <a:endParaRPr lang="en-US"/>
          </a:p>
        </p:txBody>
      </p:sp>
      <p:sp>
        <p:nvSpPr>
          <p:cNvPr id="6" name="Footer Placeholder 5">
            <a:extLst>
              <a:ext uri="{FF2B5EF4-FFF2-40B4-BE49-F238E27FC236}">
                <a16:creationId xmlns:a16="http://schemas.microsoft.com/office/drawing/2014/main" id="{958B366D-7B92-4EFD-B186-F4F8F1CDC2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AE18B8-6F3D-42A8-BB01-88B76F8CEE3B}"/>
              </a:ext>
            </a:extLst>
          </p:cNvPr>
          <p:cNvSpPr>
            <a:spLocks noGrp="1"/>
          </p:cNvSpPr>
          <p:nvPr>
            <p:ph type="sldNum" sz="quarter" idx="12"/>
          </p:nvPr>
        </p:nvSpPr>
        <p:spPr/>
        <p:txBody>
          <a:bodyPr/>
          <a:lstStyle/>
          <a:p>
            <a:fld id="{30538FA8-A69A-4F1D-A523-919047E0F341}" type="slidenum">
              <a:rPr lang="en-US" smtClean="0"/>
              <a:t>‹#›</a:t>
            </a:fld>
            <a:endParaRPr lang="en-US"/>
          </a:p>
        </p:txBody>
      </p:sp>
    </p:spTree>
    <p:extLst>
      <p:ext uri="{BB962C8B-B14F-4D97-AF65-F5344CB8AC3E}">
        <p14:creationId xmlns:p14="http://schemas.microsoft.com/office/powerpoint/2010/main" val="236257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523C-E047-478E-882C-0364B7BFF8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259EA8-DFAE-499D-875B-AFC4BD6F7D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196D74-32B1-4F2B-A98A-4B5B1EBED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E2E4E1-C0DF-4397-B0C2-E055CCBDF5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1A938-D86D-4DEC-8CEB-FA4EB966B7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AF397C-77ED-4882-A417-5C87A9E5F923}"/>
              </a:ext>
            </a:extLst>
          </p:cNvPr>
          <p:cNvSpPr>
            <a:spLocks noGrp="1"/>
          </p:cNvSpPr>
          <p:nvPr>
            <p:ph type="dt" sz="half" idx="10"/>
          </p:nvPr>
        </p:nvSpPr>
        <p:spPr/>
        <p:txBody>
          <a:bodyPr/>
          <a:lstStyle/>
          <a:p>
            <a:fld id="{AB373949-A6F4-4318-BAA8-2E2A804B5D94}" type="datetime1">
              <a:rPr lang="en-US" smtClean="0"/>
              <a:t>7/20/2021</a:t>
            </a:fld>
            <a:endParaRPr lang="en-US"/>
          </a:p>
        </p:txBody>
      </p:sp>
      <p:sp>
        <p:nvSpPr>
          <p:cNvPr id="8" name="Footer Placeholder 7">
            <a:extLst>
              <a:ext uri="{FF2B5EF4-FFF2-40B4-BE49-F238E27FC236}">
                <a16:creationId xmlns:a16="http://schemas.microsoft.com/office/drawing/2014/main" id="{6E26CBA7-5D45-490C-9E33-98D301110F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72F8B3-74AD-47E8-86C8-38406089261C}"/>
              </a:ext>
            </a:extLst>
          </p:cNvPr>
          <p:cNvSpPr>
            <a:spLocks noGrp="1"/>
          </p:cNvSpPr>
          <p:nvPr>
            <p:ph type="sldNum" sz="quarter" idx="12"/>
          </p:nvPr>
        </p:nvSpPr>
        <p:spPr/>
        <p:txBody>
          <a:bodyPr/>
          <a:lstStyle/>
          <a:p>
            <a:fld id="{30538FA8-A69A-4F1D-A523-919047E0F341}" type="slidenum">
              <a:rPr lang="en-US" smtClean="0"/>
              <a:t>‹#›</a:t>
            </a:fld>
            <a:endParaRPr lang="en-US"/>
          </a:p>
        </p:txBody>
      </p:sp>
    </p:spTree>
    <p:extLst>
      <p:ext uri="{BB962C8B-B14F-4D97-AF65-F5344CB8AC3E}">
        <p14:creationId xmlns:p14="http://schemas.microsoft.com/office/powerpoint/2010/main" val="397632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FE7A-0F1B-41DA-9E61-1ED8EC1228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75D59C-7A10-4403-BD78-D3CC605A2655}"/>
              </a:ext>
            </a:extLst>
          </p:cNvPr>
          <p:cNvSpPr>
            <a:spLocks noGrp="1"/>
          </p:cNvSpPr>
          <p:nvPr>
            <p:ph type="dt" sz="half" idx="10"/>
          </p:nvPr>
        </p:nvSpPr>
        <p:spPr/>
        <p:txBody>
          <a:bodyPr/>
          <a:lstStyle/>
          <a:p>
            <a:fld id="{420B4637-7782-462B-BB20-8FC82F54F7FF}" type="datetime1">
              <a:rPr lang="en-US" smtClean="0"/>
              <a:t>7/20/2021</a:t>
            </a:fld>
            <a:endParaRPr lang="en-US"/>
          </a:p>
        </p:txBody>
      </p:sp>
      <p:sp>
        <p:nvSpPr>
          <p:cNvPr id="4" name="Footer Placeholder 3">
            <a:extLst>
              <a:ext uri="{FF2B5EF4-FFF2-40B4-BE49-F238E27FC236}">
                <a16:creationId xmlns:a16="http://schemas.microsoft.com/office/drawing/2014/main" id="{B72EE703-6DAA-4DED-9CE0-71D05E84FB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95AB12-78C3-473C-B9EB-FE0407BE3D40}"/>
              </a:ext>
            </a:extLst>
          </p:cNvPr>
          <p:cNvSpPr>
            <a:spLocks noGrp="1"/>
          </p:cNvSpPr>
          <p:nvPr>
            <p:ph type="sldNum" sz="quarter" idx="12"/>
          </p:nvPr>
        </p:nvSpPr>
        <p:spPr/>
        <p:txBody>
          <a:bodyPr/>
          <a:lstStyle/>
          <a:p>
            <a:fld id="{30538FA8-A69A-4F1D-A523-919047E0F341}" type="slidenum">
              <a:rPr lang="en-US" smtClean="0"/>
              <a:t>‹#›</a:t>
            </a:fld>
            <a:endParaRPr lang="en-US"/>
          </a:p>
        </p:txBody>
      </p:sp>
    </p:spTree>
    <p:extLst>
      <p:ext uri="{BB962C8B-B14F-4D97-AF65-F5344CB8AC3E}">
        <p14:creationId xmlns:p14="http://schemas.microsoft.com/office/powerpoint/2010/main" val="16293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9166BB-1CBE-4B73-9BA1-772CCB960A9B}"/>
              </a:ext>
            </a:extLst>
          </p:cNvPr>
          <p:cNvSpPr>
            <a:spLocks noGrp="1"/>
          </p:cNvSpPr>
          <p:nvPr>
            <p:ph type="dt" sz="half" idx="10"/>
          </p:nvPr>
        </p:nvSpPr>
        <p:spPr/>
        <p:txBody>
          <a:bodyPr/>
          <a:lstStyle/>
          <a:p>
            <a:fld id="{1A751219-34E1-4B17-9D93-76C4B2A4EF0F}" type="datetime1">
              <a:rPr lang="en-US" smtClean="0"/>
              <a:t>7/20/2021</a:t>
            </a:fld>
            <a:endParaRPr lang="en-US"/>
          </a:p>
        </p:txBody>
      </p:sp>
      <p:sp>
        <p:nvSpPr>
          <p:cNvPr id="3" name="Footer Placeholder 2">
            <a:extLst>
              <a:ext uri="{FF2B5EF4-FFF2-40B4-BE49-F238E27FC236}">
                <a16:creationId xmlns:a16="http://schemas.microsoft.com/office/drawing/2014/main" id="{697F22E4-EE91-44B0-8A4A-F5D42F8697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530F58-E349-4F68-BE9B-787CE006F350}"/>
              </a:ext>
            </a:extLst>
          </p:cNvPr>
          <p:cNvSpPr>
            <a:spLocks noGrp="1"/>
          </p:cNvSpPr>
          <p:nvPr>
            <p:ph type="sldNum" sz="quarter" idx="12"/>
          </p:nvPr>
        </p:nvSpPr>
        <p:spPr/>
        <p:txBody>
          <a:bodyPr/>
          <a:lstStyle/>
          <a:p>
            <a:fld id="{30538FA8-A69A-4F1D-A523-919047E0F341}" type="slidenum">
              <a:rPr lang="en-US" smtClean="0"/>
              <a:t>‹#›</a:t>
            </a:fld>
            <a:endParaRPr lang="en-US"/>
          </a:p>
        </p:txBody>
      </p:sp>
    </p:spTree>
    <p:extLst>
      <p:ext uri="{BB962C8B-B14F-4D97-AF65-F5344CB8AC3E}">
        <p14:creationId xmlns:p14="http://schemas.microsoft.com/office/powerpoint/2010/main" val="135882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9398-5099-4631-AC19-15AB3B05EB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C60971-EF3E-49B5-8DCD-686B3F90F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96CFE1-A613-45C1-9775-CFE1DC6ED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FAA86A-4657-4780-9BC8-104BF8AAA2BE}"/>
              </a:ext>
            </a:extLst>
          </p:cNvPr>
          <p:cNvSpPr>
            <a:spLocks noGrp="1"/>
          </p:cNvSpPr>
          <p:nvPr>
            <p:ph type="dt" sz="half" idx="10"/>
          </p:nvPr>
        </p:nvSpPr>
        <p:spPr/>
        <p:txBody>
          <a:bodyPr/>
          <a:lstStyle/>
          <a:p>
            <a:fld id="{F6956424-D634-4DEA-96B5-4721A45E5D49}" type="datetime1">
              <a:rPr lang="en-US" smtClean="0"/>
              <a:t>7/20/2021</a:t>
            </a:fld>
            <a:endParaRPr lang="en-US"/>
          </a:p>
        </p:txBody>
      </p:sp>
      <p:sp>
        <p:nvSpPr>
          <p:cNvPr id="6" name="Footer Placeholder 5">
            <a:extLst>
              <a:ext uri="{FF2B5EF4-FFF2-40B4-BE49-F238E27FC236}">
                <a16:creationId xmlns:a16="http://schemas.microsoft.com/office/drawing/2014/main" id="{35BA66B5-204E-4C7F-BF18-0DAFA3A34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F71BFE-D44F-4E0F-B6F2-C80E248348DA}"/>
              </a:ext>
            </a:extLst>
          </p:cNvPr>
          <p:cNvSpPr>
            <a:spLocks noGrp="1"/>
          </p:cNvSpPr>
          <p:nvPr>
            <p:ph type="sldNum" sz="quarter" idx="12"/>
          </p:nvPr>
        </p:nvSpPr>
        <p:spPr/>
        <p:txBody>
          <a:bodyPr/>
          <a:lstStyle/>
          <a:p>
            <a:fld id="{30538FA8-A69A-4F1D-A523-919047E0F341}" type="slidenum">
              <a:rPr lang="en-US" smtClean="0"/>
              <a:t>‹#›</a:t>
            </a:fld>
            <a:endParaRPr lang="en-US"/>
          </a:p>
        </p:txBody>
      </p:sp>
    </p:spTree>
    <p:extLst>
      <p:ext uri="{BB962C8B-B14F-4D97-AF65-F5344CB8AC3E}">
        <p14:creationId xmlns:p14="http://schemas.microsoft.com/office/powerpoint/2010/main" val="3408031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6FD8A-F8E2-4645-B064-858BA2D56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55145A-1A7A-4D7A-AEF7-4BC6E7AC8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43955D-E485-4749-8105-7589BD306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F330A-C7B1-4E83-8D46-7643B7411A1A}"/>
              </a:ext>
            </a:extLst>
          </p:cNvPr>
          <p:cNvSpPr>
            <a:spLocks noGrp="1"/>
          </p:cNvSpPr>
          <p:nvPr>
            <p:ph type="dt" sz="half" idx="10"/>
          </p:nvPr>
        </p:nvSpPr>
        <p:spPr/>
        <p:txBody>
          <a:bodyPr/>
          <a:lstStyle/>
          <a:p>
            <a:fld id="{3E1233C6-08BC-47D8-B5C0-4C65BD07646B}" type="datetime1">
              <a:rPr lang="en-US" smtClean="0"/>
              <a:t>7/20/2021</a:t>
            </a:fld>
            <a:endParaRPr lang="en-US"/>
          </a:p>
        </p:txBody>
      </p:sp>
      <p:sp>
        <p:nvSpPr>
          <p:cNvPr id="6" name="Footer Placeholder 5">
            <a:extLst>
              <a:ext uri="{FF2B5EF4-FFF2-40B4-BE49-F238E27FC236}">
                <a16:creationId xmlns:a16="http://schemas.microsoft.com/office/drawing/2014/main" id="{B2AD6171-8C74-445A-9E03-AD7F061BD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35FA3-94FA-4C8C-884D-0A823A44BA99}"/>
              </a:ext>
            </a:extLst>
          </p:cNvPr>
          <p:cNvSpPr>
            <a:spLocks noGrp="1"/>
          </p:cNvSpPr>
          <p:nvPr>
            <p:ph type="sldNum" sz="quarter" idx="12"/>
          </p:nvPr>
        </p:nvSpPr>
        <p:spPr/>
        <p:txBody>
          <a:bodyPr/>
          <a:lstStyle/>
          <a:p>
            <a:fld id="{30538FA8-A69A-4F1D-A523-919047E0F341}" type="slidenum">
              <a:rPr lang="en-US" smtClean="0"/>
              <a:t>‹#›</a:t>
            </a:fld>
            <a:endParaRPr lang="en-US"/>
          </a:p>
        </p:txBody>
      </p:sp>
    </p:spTree>
    <p:extLst>
      <p:ext uri="{BB962C8B-B14F-4D97-AF65-F5344CB8AC3E}">
        <p14:creationId xmlns:p14="http://schemas.microsoft.com/office/powerpoint/2010/main" val="354094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E4034-693F-4B31-84C4-AD64123B09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FA5AAA-A185-4840-A83D-40AA0EA65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1D8E1-99CF-4A90-B50B-B53DFAD500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14957-1BEE-4EAC-BD5C-CD9506A0C7FD}" type="datetime1">
              <a:rPr lang="en-US" smtClean="0"/>
              <a:t>7/20/2021</a:t>
            </a:fld>
            <a:endParaRPr lang="en-US"/>
          </a:p>
        </p:txBody>
      </p:sp>
      <p:sp>
        <p:nvSpPr>
          <p:cNvPr id="5" name="Footer Placeholder 4">
            <a:extLst>
              <a:ext uri="{FF2B5EF4-FFF2-40B4-BE49-F238E27FC236}">
                <a16:creationId xmlns:a16="http://schemas.microsoft.com/office/drawing/2014/main" id="{4F55946B-E2FA-4FD5-86E6-331A11757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AFF5FF-C515-4F3D-9748-9A2D05A623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38FA8-A69A-4F1D-A523-919047E0F341}" type="slidenum">
              <a:rPr lang="en-US" smtClean="0"/>
              <a:t>‹#›</a:t>
            </a:fld>
            <a:endParaRPr lang="en-US"/>
          </a:p>
        </p:txBody>
      </p:sp>
    </p:spTree>
    <p:extLst>
      <p:ext uri="{BB962C8B-B14F-4D97-AF65-F5344CB8AC3E}">
        <p14:creationId xmlns:p14="http://schemas.microsoft.com/office/powerpoint/2010/main" val="11092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30C34C-CE47-463E-92DF-863D6EF88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596" y="963596"/>
            <a:ext cx="2266807" cy="2251770"/>
          </a:xfrm>
          <a:prstGeom prst="rect">
            <a:avLst/>
          </a:prstGeom>
        </p:spPr>
      </p:pic>
      <p:sp>
        <p:nvSpPr>
          <p:cNvPr id="5" name="Subtitle 2">
            <a:extLst>
              <a:ext uri="{FF2B5EF4-FFF2-40B4-BE49-F238E27FC236}">
                <a16:creationId xmlns:a16="http://schemas.microsoft.com/office/drawing/2014/main" id="{6F9D696A-E1BF-4961-B05A-F17791037384}"/>
              </a:ext>
            </a:extLst>
          </p:cNvPr>
          <p:cNvSpPr>
            <a:spLocks noGrp="1"/>
          </p:cNvSpPr>
          <p:nvPr>
            <p:ph type="subTitle" idx="1"/>
          </p:nvPr>
        </p:nvSpPr>
        <p:spPr>
          <a:xfrm>
            <a:off x="2178756" y="3493995"/>
            <a:ext cx="8003822" cy="2060138"/>
          </a:xfrm>
        </p:spPr>
        <p:txBody>
          <a:bodyPr>
            <a:normAutofit fontScale="47500" lnSpcReduction="20000"/>
          </a:bodyPr>
          <a:lstStyle/>
          <a:p>
            <a:r>
              <a:rPr lang="en-US" sz="5100" b="1" dirty="0"/>
              <a:t>Town of Harvard</a:t>
            </a:r>
          </a:p>
          <a:p>
            <a:r>
              <a:rPr lang="en-US" sz="5100" b="1" dirty="0"/>
              <a:t>Draft OSRD Bylaw Review</a:t>
            </a:r>
          </a:p>
          <a:p>
            <a:endParaRPr lang="en-US" sz="3604" dirty="0"/>
          </a:p>
          <a:p>
            <a:r>
              <a:rPr lang="en-US" sz="4400" b="1" dirty="0"/>
              <a:t>Session 3 – Current Bylaw</a:t>
            </a:r>
          </a:p>
          <a:p>
            <a:r>
              <a:rPr lang="en-US" sz="3604" b="1" dirty="0"/>
              <a:t>Part 1:</a:t>
            </a:r>
            <a:r>
              <a:rPr lang="en-US" sz="3604" dirty="0"/>
              <a:t> Administrative</a:t>
            </a:r>
          </a:p>
          <a:p>
            <a:r>
              <a:rPr lang="en-US" sz="3604" b="1" dirty="0"/>
              <a:t>Part 2:</a:t>
            </a:r>
            <a:r>
              <a:rPr lang="en-US" sz="3604" dirty="0"/>
              <a:t> It’s All About the Open Space</a:t>
            </a:r>
            <a:endParaRPr lang="en-US" dirty="0"/>
          </a:p>
        </p:txBody>
      </p:sp>
      <p:sp>
        <p:nvSpPr>
          <p:cNvPr id="2" name="Slide Number Placeholder 1">
            <a:extLst>
              <a:ext uri="{FF2B5EF4-FFF2-40B4-BE49-F238E27FC236}">
                <a16:creationId xmlns:a16="http://schemas.microsoft.com/office/drawing/2014/main" id="{68CB51B0-EA9D-4D0E-B260-E6F08ABC39CB}"/>
              </a:ext>
            </a:extLst>
          </p:cNvPr>
          <p:cNvSpPr>
            <a:spLocks noGrp="1"/>
          </p:cNvSpPr>
          <p:nvPr>
            <p:ph type="sldNum" sz="quarter" idx="12"/>
          </p:nvPr>
        </p:nvSpPr>
        <p:spPr/>
        <p:txBody>
          <a:bodyPr/>
          <a:lstStyle/>
          <a:p>
            <a:fld id="{30538FA8-A69A-4F1D-A523-919047E0F341}" type="slidenum">
              <a:rPr lang="en-US" smtClean="0"/>
              <a:t>1</a:t>
            </a:fld>
            <a:endParaRPr lang="en-US"/>
          </a:p>
        </p:txBody>
      </p:sp>
      <p:pic>
        <p:nvPicPr>
          <p:cNvPr id="8" name="Picture 7">
            <a:extLst>
              <a:ext uri="{FF2B5EF4-FFF2-40B4-BE49-F238E27FC236}">
                <a16:creationId xmlns:a16="http://schemas.microsoft.com/office/drawing/2014/main" id="{37B6E143-0AA2-4B34-86EA-E909F9053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238" y="1734310"/>
            <a:ext cx="2673962" cy="2471930"/>
          </a:xfrm>
          <a:prstGeom prst="rect">
            <a:avLst/>
          </a:prstGeom>
        </p:spPr>
      </p:pic>
      <p:pic>
        <p:nvPicPr>
          <p:cNvPr id="10" name="Picture 9">
            <a:extLst>
              <a:ext uri="{FF2B5EF4-FFF2-40B4-BE49-F238E27FC236}">
                <a16:creationId xmlns:a16="http://schemas.microsoft.com/office/drawing/2014/main" id="{315880C0-0FAC-4969-B42F-4432643F7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9799" y="1734310"/>
            <a:ext cx="2419874" cy="2407774"/>
          </a:xfrm>
          <a:prstGeom prst="rect">
            <a:avLst/>
          </a:prstGeom>
        </p:spPr>
      </p:pic>
    </p:spTree>
    <p:extLst>
      <p:ext uri="{BB962C8B-B14F-4D97-AF65-F5344CB8AC3E}">
        <p14:creationId xmlns:p14="http://schemas.microsoft.com/office/powerpoint/2010/main" val="420687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2B1F65-BA4B-473B-9369-AA4741F9F92F}"/>
              </a:ext>
            </a:extLst>
          </p:cNvPr>
          <p:cNvPicPr>
            <a:picLocks noChangeAspect="1"/>
          </p:cNvPicPr>
          <p:nvPr/>
        </p:nvPicPr>
        <p:blipFill>
          <a:blip r:embed="rId2"/>
          <a:stretch>
            <a:fillRect/>
          </a:stretch>
        </p:blipFill>
        <p:spPr>
          <a:xfrm>
            <a:off x="133526" y="182209"/>
            <a:ext cx="6978474" cy="6511118"/>
          </a:xfrm>
          <a:prstGeom prst="rect">
            <a:avLst/>
          </a:prstGeom>
        </p:spPr>
      </p:pic>
      <p:sp>
        <p:nvSpPr>
          <p:cNvPr id="4" name="Rectangle 3">
            <a:extLst>
              <a:ext uri="{FF2B5EF4-FFF2-40B4-BE49-F238E27FC236}">
                <a16:creationId xmlns:a16="http://schemas.microsoft.com/office/drawing/2014/main" id="{2EDF0579-23B6-4C8B-B74F-EF7FCA751709}"/>
              </a:ext>
            </a:extLst>
          </p:cNvPr>
          <p:cNvSpPr/>
          <p:nvPr/>
        </p:nvSpPr>
        <p:spPr>
          <a:xfrm>
            <a:off x="680310" y="2531741"/>
            <a:ext cx="6273646" cy="59528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E956E28-AAB2-4597-B0F6-A8B287B65B18}"/>
              </a:ext>
            </a:extLst>
          </p:cNvPr>
          <p:cNvSpPr/>
          <p:nvPr/>
        </p:nvSpPr>
        <p:spPr>
          <a:xfrm>
            <a:off x="680310" y="4225076"/>
            <a:ext cx="6014001" cy="42594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843785-E5C4-4C16-B230-EC70756928D6}"/>
              </a:ext>
            </a:extLst>
          </p:cNvPr>
          <p:cNvSpPr/>
          <p:nvPr/>
        </p:nvSpPr>
        <p:spPr>
          <a:xfrm>
            <a:off x="680310" y="5743431"/>
            <a:ext cx="6273646" cy="93236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F5AB62B-566B-4DBD-BA7E-34C0F7F38E1E}"/>
              </a:ext>
            </a:extLst>
          </p:cNvPr>
          <p:cNvSpPr/>
          <p:nvPr/>
        </p:nvSpPr>
        <p:spPr>
          <a:xfrm>
            <a:off x="6953956" y="2661657"/>
            <a:ext cx="1196622" cy="327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80E1BE0-C357-4275-8FE2-AD4A35276410}"/>
              </a:ext>
            </a:extLst>
          </p:cNvPr>
          <p:cNvSpPr txBox="1"/>
          <p:nvPr/>
        </p:nvSpPr>
        <p:spPr>
          <a:xfrm>
            <a:off x="8432800" y="2418851"/>
            <a:ext cx="3251200" cy="1200329"/>
          </a:xfrm>
          <a:prstGeom prst="rect">
            <a:avLst/>
          </a:prstGeom>
          <a:noFill/>
        </p:spPr>
        <p:txBody>
          <a:bodyPr wrap="square" rtlCol="0">
            <a:spAutoFit/>
          </a:bodyPr>
          <a:lstStyle/>
          <a:p>
            <a:r>
              <a:rPr lang="en-US" dirty="0"/>
              <a:t>By-right or as-of-right is an important change for this bylaw and may be uncomfortable  for the public</a:t>
            </a:r>
          </a:p>
        </p:txBody>
      </p:sp>
      <p:sp>
        <p:nvSpPr>
          <p:cNvPr id="9" name="Arrow: Right 8">
            <a:extLst>
              <a:ext uri="{FF2B5EF4-FFF2-40B4-BE49-F238E27FC236}">
                <a16:creationId xmlns:a16="http://schemas.microsoft.com/office/drawing/2014/main" id="{95142039-2FDA-4057-9986-F58569658E77}"/>
              </a:ext>
            </a:extLst>
          </p:cNvPr>
          <p:cNvSpPr/>
          <p:nvPr/>
        </p:nvSpPr>
        <p:spPr>
          <a:xfrm>
            <a:off x="6683023" y="4291676"/>
            <a:ext cx="1196622" cy="327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2A22CB2-E10B-46A9-85C2-963E65B0D332}"/>
              </a:ext>
            </a:extLst>
          </p:cNvPr>
          <p:cNvSpPr txBox="1"/>
          <p:nvPr/>
        </p:nvSpPr>
        <p:spPr>
          <a:xfrm>
            <a:off x="8150578" y="3732778"/>
            <a:ext cx="3251200" cy="1477328"/>
          </a:xfrm>
          <a:prstGeom prst="rect">
            <a:avLst/>
          </a:prstGeom>
          <a:noFill/>
        </p:spPr>
        <p:txBody>
          <a:bodyPr wrap="square" rtlCol="0">
            <a:spAutoFit/>
          </a:bodyPr>
          <a:lstStyle/>
          <a:p>
            <a:r>
              <a:rPr lang="en-US" dirty="0"/>
              <a:t>If special permits are required, they should be concurrently adjudicated. May also wish to consider a unified permitting process similar to Devens</a:t>
            </a:r>
          </a:p>
        </p:txBody>
      </p:sp>
      <p:sp>
        <p:nvSpPr>
          <p:cNvPr id="11" name="Arrow: Right 10">
            <a:extLst>
              <a:ext uri="{FF2B5EF4-FFF2-40B4-BE49-F238E27FC236}">
                <a16:creationId xmlns:a16="http://schemas.microsoft.com/office/drawing/2014/main" id="{95499D7B-6D10-4B71-AB79-9E18B3BC4795}"/>
              </a:ext>
            </a:extLst>
          </p:cNvPr>
          <p:cNvSpPr/>
          <p:nvPr/>
        </p:nvSpPr>
        <p:spPr>
          <a:xfrm>
            <a:off x="6953956" y="6056418"/>
            <a:ext cx="1196622" cy="327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C7F9E1-62D7-481A-A013-B5B6E8FAAEFE}"/>
              </a:ext>
            </a:extLst>
          </p:cNvPr>
          <p:cNvSpPr txBox="1"/>
          <p:nvPr/>
        </p:nvSpPr>
        <p:spPr>
          <a:xfrm>
            <a:off x="8432800" y="5813612"/>
            <a:ext cx="3251200" cy="923330"/>
          </a:xfrm>
          <a:prstGeom prst="rect">
            <a:avLst/>
          </a:prstGeom>
          <a:noFill/>
        </p:spPr>
        <p:txBody>
          <a:bodyPr wrap="square" rtlCol="0">
            <a:spAutoFit/>
          </a:bodyPr>
          <a:lstStyle/>
          <a:p>
            <a:r>
              <a:rPr lang="en-US" dirty="0"/>
              <a:t>Likely that most Harvard OSRD projects will not be S/D due to sewerage issues.</a:t>
            </a:r>
          </a:p>
        </p:txBody>
      </p:sp>
      <p:sp>
        <p:nvSpPr>
          <p:cNvPr id="13" name="Slide Number Placeholder 12">
            <a:extLst>
              <a:ext uri="{FF2B5EF4-FFF2-40B4-BE49-F238E27FC236}">
                <a16:creationId xmlns:a16="http://schemas.microsoft.com/office/drawing/2014/main" id="{8BE73B06-5F75-4718-BE4C-349E35A3BCA5}"/>
              </a:ext>
            </a:extLst>
          </p:cNvPr>
          <p:cNvSpPr>
            <a:spLocks noGrp="1"/>
          </p:cNvSpPr>
          <p:nvPr>
            <p:ph type="sldNum" sz="quarter" idx="12"/>
          </p:nvPr>
        </p:nvSpPr>
        <p:spPr/>
        <p:txBody>
          <a:bodyPr/>
          <a:lstStyle/>
          <a:p>
            <a:fld id="{30538FA8-A69A-4F1D-A523-919047E0F341}" type="slidenum">
              <a:rPr lang="en-US" smtClean="0"/>
              <a:t>10</a:t>
            </a:fld>
            <a:endParaRPr lang="en-US"/>
          </a:p>
        </p:txBody>
      </p:sp>
      <p:cxnSp>
        <p:nvCxnSpPr>
          <p:cNvPr id="14" name="Straight Connector 13">
            <a:extLst>
              <a:ext uri="{FF2B5EF4-FFF2-40B4-BE49-F238E27FC236}">
                <a16:creationId xmlns:a16="http://schemas.microsoft.com/office/drawing/2014/main" id="{275068BC-18EE-444B-9F30-1EA5DDCA02DA}"/>
              </a:ext>
            </a:extLst>
          </p:cNvPr>
          <p:cNvCxnSpPr/>
          <p:nvPr/>
        </p:nvCxnSpPr>
        <p:spPr>
          <a:xfrm>
            <a:off x="3263900" y="5600700"/>
            <a:ext cx="343041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02E2ACF-9B83-46CA-87B4-FE4D864C53FE}"/>
              </a:ext>
            </a:extLst>
          </p:cNvPr>
          <p:cNvSpPr txBox="1"/>
          <p:nvPr/>
        </p:nvSpPr>
        <p:spPr>
          <a:xfrm>
            <a:off x="6605411" y="5308600"/>
            <a:ext cx="417689" cy="369332"/>
          </a:xfrm>
          <a:prstGeom prst="rect">
            <a:avLst/>
          </a:prstGeom>
          <a:noFill/>
        </p:spPr>
        <p:txBody>
          <a:bodyPr wrap="square" rtlCol="0">
            <a:spAutoFit/>
          </a:bodyPr>
          <a:lstStyle/>
          <a:p>
            <a:r>
              <a:rPr lang="en-US" b="1" dirty="0">
                <a:solidFill>
                  <a:srgbClr val="C00000"/>
                </a:solidFill>
              </a:rPr>
              <a:t>**</a:t>
            </a:r>
          </a:p>
        </p:txBody>
      </p:sp>
    </p:spTree>
    <p:extLst>
      <p:ext uri="{BB962C8B-B14F-4D97-AF65-F5344CB8AC3E}">
        <p14:creationId xmlns:p14="http://schemas.microsoft.com/office/powerpoint/2010/main" val="421715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855286-680D-4FC7-A59E-9485E484C9C1}"/>
              </a:ext>
            </a:extLst>
          </p:cNvPr>
          <p:cNvPicPr>
            <a:picLocks noChangeAspect="1"/>
          </p:cNvPicPr>
          <p:nvPr/>
        </p:nvPicPr>
        <p:blipFill>
          <a:blip r:embed="rId2"/>
          <a:stretch>
            <a:fillRect/>
          </a:stretch>
        </p:blipFill>
        <p:spPr>
          <a:xfrm>
            <a:off x="8585662" y="1546316"/>
            <a:ext cx="3199938" cy="2575560"/>
          </a:xfrm>
          <a:prstGeom prst="rect">
            <a:avLst/>
          </a:prstGeom>
        </p:spPr>
      </p:pic>
      <p:sp>
        <p:nvSpPr>
          <p:cNvPr id="2" name="Slide Number Placeholder 1">
            <a:extLst>
              <a:ext uri="{FF2B5EF4-FFF2-40B4-BE49-F238E27FC236}">
                <a16:creationId xmlns:a16="http://schemas.microsoft.com/office/drawing/2014/main" id="{DB4E5B2A-B5FA-44CF-ACB8-9A07FC992C52}"/>
              </a:ext>
            </a:extLst>
          </p:cNvPr>
          <p:cNvSpPr>
            <a:spLocks noGrp="1"/>
          </p:cNvSpPr>
          <p:nvPr>
            <p:ph type="sldNum" sz="quarter" idx="12"/>
          </p:nvPr>
        </p:nvSpPr>
        <p:spPr/>
        <p:txBody>
          <a:bodyPr/>
          <a:lstStyle/>
          <a:p>
            <a:fld id="{30538FA8-A69A-4F1D-A523-919047E0F341}" type="slidenum">
              <a:rPr lang="en-US" smtClean="0"/>
              <a:t>11</a:t>
            </a:fld>
            <a:endParaRPr lang="en-US"/>
          </a:p>
        </p:txBody>
      </p:sp>
      <p:sp>
        <p:nvSpPr>
          <p:cNvPr id="5" name="TextBox 4">
            <a:extLst>
              <a:ext uri="{FF2B5EF4-FFF2-40B4-BE49-F238E27FC236}">
                <a16:creationId xmlns:a16="http://schemas.microsoft.com/office/drawing/2014/main" id="{D5578DB4-2395-475F-9085-C03F9526DF05}"/>
              </a:ext>
            </a:extLst>
          </p:cNvPr>
          <p:cNvSpPr txBox="1"/>
          <p:nvPr/>
        </p:nvSpPr>
        <p:spPr>
          <a:xfrm>
            <a:off x="355600" y="203200"/>
            <a:ext cx="11430000" cy="646331"/>
          </a:xfrm>
          <a:prstGeom prst="rect">
            <a:avLst/>
          </a:prstGeom>
          <a:noFill/>
        </p:spPr>
        <p:txBody>
          <a:bodyPr wrap="square" rtlCol="0">
            <a:spAutoFit/>
          </a:bodyPr>
          <a:lstStyle/>
          <a:p>
            <a:r>
              <a:rPr lang="en-US" b="1" dirty="0"/>
              <a:t>Interlude Question: </a:t>
            </a:r>
            <a:r>
              <a:rPr lang="en-US" dirty="0"/>
              <a:t>“Why would a developer ever use a more lengthy, complex, and expensive process than a standard subdivision?”</a:t>
            </a:r>
          </a:p>
        </p:txBody>
      </p:sp>
      <p:sp>
        <p:nvSpPr>
          <p:cNvPr id="6" name="TextBox 5">
            <a:extLst>
              <a:ext uri="{FF2B5EF4-FFF2-40B4-BE49-F238E27FC236}">
                <a16:creationId xmlns:a16="http://schemas.microsoft.com/office/drawing/2014/main" id="{736D1BFF-0B11-4AB1-8FC5-5E863C99B6B9}"/>
              </a:ext>
            </a:extLst>
          </p:cNvPr>
          <p:cNvSpPr txBox="1"/>
          <p:nvPr/>
        </p:nvSpPr>
        <p:spPr>
          <a:xfrm>
            <a:off x="355600" y="1117600"/>
            <a:ext cx="8801100" cy="1200329"/>
          </a:xfrm>
          <a:prstGeom prst="rect">
            <a:avLst/>
          </a:prstGeom>
          <a:noFill/>
        </p:spPr>
        <p:txBody>
          <a:bodyPr wrap="square" rtlCol="0">
            <a:spAutoFit/>
          </a:bodyPr>
          <a:lstStyle/>
          <a:p>
            <a:r>
              <a:rPr lang="en-US" b="1" dirty="0"/>
              <a:t>Answer: </a:t>
            </a:r>
            <a:r>
              <a:rPr lang="en-US" dirty="0"/>
              <a:t>It is a balancing act. In exchange for a little more work and coin, the developer has a predictable process and can gain density bonuses for a better ROI. Additionally, OSRD development costs can be substantially lower due to less infrastructure and profits higher due to the proximity effect of open space on valuations.</a:t>
            </a:r>
          </a:p>
        </p:txBody>
      </p:sp>
      <p:pic>
        <p:nvPicPr>
          <p:cNvPr id="12" name="Picture 11">
            <a:extLst>
              <a:ext uri="{FF2B5EF4-FFF2-40B4-BE49-F238E27FC236}">
                <a16:creationId xmlns:a16="http://schemas.microsoft.com/office/drawing/2014/main" id="{3C855C57-A082-4B5F-AB48-A23847DF9283}"/>
              </a:ext>
            </a:extLst>
          </p:cNvPr>
          <p:cNvPicPr>
            <a:picLocks noChangeAspect="1"/>
          </p:cNvPicPr>
          <p:nvPr/>
        </p:nvPicPr>
        <p:blipFill>
          <a:blip r:embed="rId3"/>
          <a:stretch>
            <a:fillRect/>
          </a:stretch>
        </p:blipFill>
        <p:spPr>
          <a:xfrm>
            <a:off x="8585662" y="3984625"/>
            <a:ext cx="3115897" cy="2736850"/>
          </a:xfrm>
          <a:prstGeom prst="rect">
            <a:avLst/>
          </a:prstGeom>
        </p:spPr>
      </p:pic>
      <p:pic>
        <p:nvPicPr>
          <p:cNvPr id="18" name="Picture 17">
            <a:extLst>
              <a:ext uri="{FF2B5EF4-FFF2-40B4-BE49-F238E27FC236}">
                <a16:creationId xmlns:a16="http://schemas.microsoft.com/office/drawing/2014/main" id="{ACA84BBC-0771-4B3A-BCF8-52DBF18D16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14393" y="2440901"/>
            <a:ext cx="429283" cy="429283"/>
          </a:xfrm>
          <a:prstGeom prst="rect">
            <a:avLst/>
          </a:prstGeom>
        </p:spPr>
      </p:pic>
      <p:pic>
        <p:nvPicPr>
          <p:cNvPr id="23" name="Picture 22">
            <a:extLst>
              <a:ext uri="{FF2B5EF4-FFF2-40B4-BE49-F238E27FC236}">
                <a16:creationId xmlns:a16="http://schemas.microsoft.com/office/drawing/2014/main" id="{BEF140E5-33CD-408C-939B-E1D42290A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1558" y="2659317"/>
            <a:ext cx="1990940" cy="1322133"/>
          </a:xfrm>
          <a:prstGeom prst="rect">
            <a:avLst/>
          </a:prstGeom>
        </p:spPr>
      </p:pic>
      <p:pic>
        <p:nvPicPr>
          <p:cNvPr id="24" name="Picture 23">
            <a:extLst>
              <a:ext uri="{FF2B5EF4-FFF2-40B4-BE49-F238E27FC236}">
                <a16:creationId xmlns:a16="http://schemas.microsoft.com/office/drawing/2014/main" id="{ED55E815-7166-466F-ADCC-E6CD9A51DC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1558" y="5034217"/>
            <a:ext cx="1990940" cy="1322133"/>
          </a:xfrm>
          <a:prstGeom prst="rect">
            <a:avLst/>
          </a:prstGeom>
        </p:spPr>
      </p:pic>
      <p:sp>
        <p:nvSpPr>
          <p:cNvPr id="25" name="TextBox 24">
            <a:extLst>
              <a:ext uri="{FF2B5EF4-FFF2-40B4-BE49-F238E27FC236}">
                <a16:creationId xmlns:a16="http://schemas.microsoft.com/office/drawing/2014/main" id="{B91E1845-15D8-4149-8E77-8EED371CB942}"/>
              </a:ext>
            </a:extLst>
          </p:cNvPr>
          <p:cNvSpPr txBox="1"/>
          <p:nvPr/>
        </p:nvSpPr>
        <p:spPr>
          <a:xfrm>
            <a:off x="509947" y="3200847"/>
            <a:ext cx="1892300" cy="400110"/>
          </a:xfrm>
          <a:prstGeom prst="rect">
            <a:avLst/>
          </a:prstGeom>
          <a:noFill/>
        </p:spPr>
        <p:txBody>
          <a:bodyPr wrap="square" rtlCol="0">
            <a:spAutoFit/>
          </a:bodyPr>
          <a:lstStyle/>
          <a:p>
            <a:pPr algn="ctr"/>
            <a:r>
              <a:rPr lang="en-US" sz="2000" b="1" dirty="0"/>
              <a:t>CONVENTIONAL</a:t>
            </a:r>
          </a:p>
        </p:txBody>
      </p:sp>
      <p:pic>
        <p:nvPicPr>
          <p:cNvPr id="27" name="Picture 26">
            <a:extLst>
              <a:ext uri="{FF2B5EF4-FFF2-40B4-BE49-F238E27FC236}">
                <a16:creationId xmlns:a16="http://schemas.microsoft.com/office/drawing/2014/main" id="{91D4EB93-2AF7-4BA4-833D-E7EF5CDC522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394366" y="2573803"/>
            <a:ext cx="429283" cy="429283"/>
          </a:xfrm>
          <a:prstGeom prst="rect">
            <a:avLst/>
          </a:prstGeom>
        </p:spPr>
      </p:pic>
      <p:pic>
        <p:nvPicPr>
          <p:cNvPr id="28" name="Picture 27">
            <a:extLst>
              <a:ext uri="{FF2B5EF4-FFF2-40B4-BE49-F238E27FC236}">
                <a16:creationId xmlns:a16="http://schemas.microsoft.com/office/drawing/2014/main" id="{D7FCDF1D-554A-4841-9AB9-FAEF54C5B1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91101" y="4656522"/>
            <a:ext cx="429283" cy="429283"/>
          </a:xfrm>
          <a:prstGeom prst="rect">
            <a:avLst/>
          </a:prstGeom>
        </p:spPr>
      </p:pic>
      <p:pic>
        <p:nvPicPr>
          <p:cNvPr id="29" name="Picture 28">
            <a:extLst>
              <a:ext uri="{FF2B5EF4-FFF2-40B4-BE49-F238E27FC236}">
                <a16:creationId xmlns:a16="http://schemas.microsoft.com/office/drawing/2014/main" id="{8B9B7C8E-B170-4C28-B37E-A8C6E3F61AC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71074" y="4789424"/>
            <a:ext cx="429283" cy="429283"/>
          </a:xfrm>
          <a:prstGeom prst="rect">
            <a:avLst/>
          </a:prstGeom>
        </p:spPr>
      </p:pic>
      <p:pic>
        <p:nvPicPr>
          <p:cNvPr id="30" name="Picture 29">
            <a:extLst>
              <a:ext uri="{FF2B5EF4-FFF2-40B4-BE49-F238E27FC236}">
                <a16:creationId xmlns:a16="http://schemas.microsoft.com/office/drawing/2014/main" id="{E73648EA-9A5B-4EEC-AA32-2CEE7585C4A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51047" y="4978301"/>
            <a:ext cx="429283" cy="429283"/>
          </a:xfrm>
          <a:prstGeom prst="rect">
            <a:avLst/>
          </a:prstGeom>
        </p:spPr>
      </p:pic>
      <p:sp>
        <p:nvSpPr>
          <p:cNvPr id="31" name="Arrow: Right 30">
            <a:extLst>
              <a:ext uri="{FF2B5EF4-FFF2-40B4-BE49-F238E27FC236}">
                <a16:creationId xmlns:a16="http://schemas.microsoft.com/office/drawing/2014/main" id="{19DC1B70-3435-4799-BCC1-7EA652F560C7}"/>
              </a:ext>
            </a:extLst>
          </p:cNvPr>
          <p:cNvSpPr/>
          <p:nvPr/>
        </p:nvSpPr>
        <p:spPr>
          <a:xfrm rot="2143935">
            <a:off x="3869787" y="2951989"/>
            <a:ext cx="429283" cy="296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ECD44E50-DEB5-4CCD-8062-03598A229CC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894380" y="3195100"/>
            <a:ext cx="461247" cy="461247"/>
          </a:xfrm>
          <a:prstGeom prst="rect">
            <a:avLst/>
          </a:prstGeom>
        </p:spPr>
      </p:pic>
      <p:pic>
        <p:nvPicPr>
          <p:cNvPr id="34" name="Picture 33">
            <a:extLst>
              <a:ext uri="{FF2B5EF4-FFF2-40B4-BE49-F238E27FC236}">
                <a16:creationId xmlns:a16="http://schemas.microsoft.com/office/drawing/2014/main" id="{14D5D009-C939-4768-9B31-E2D5BDCEFEB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40723" y="3336330"/>
            <a:ext cx="461247" cy="461247"/>
          </a:xfrm>
          <a:prstGeom prst="rect">
            <a:avLst/>
          </a:prstGeom>
        </p:spPr>
      </p:pic>
      <p:pic>
        <p:nvPicPr>
          <p:cNvPr id="35" name="Picture 34">
            <a:extLst>
              <a:ext uri="{FF2B5EF4-FFF2-40B4-BE49-F238E27FC236}">
                <a16:creationId xmlns:a16="http://schemas.microsoft.com/office/drawing/2014/main" id="{7287E19A-5D29-4876-B01D-72A01D636D4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55627" y="5555692"/>
            <a:ext cx="461247" cy="461247"/>
          </a:xfrm>
          <a:prstGeom prst="rect">
            <a:avLst/>
          </a:prstGeom>
        </p:spPr>
      </p:pic>
      <p:pic>
        <p:nvPicPr>
          <p:cNvPr id="37" name="Picture 36">
            <a:extLst>
              <a:ext uri="{FF2B5EF4-FFF2-40B4-BE49-F238E27FC236}">
                <a16:creationId xmlns:a16="http://schemas.microsoft.com/office/drawing/2014/main" id="{067C84EA-BB93-4F42-B11A-3B5C33676D2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450693" y="3893639"/>
            <a:ext cx="558800" cy="558800"/>
          </a:xfrm>
          <a:prstGeom prst="rect">
            <a:avLst/>
          </a:prstGeom>
        </p:spPr>
      </p:pic>
      <p:sp>
        <p:nvSpPr>
          <p:cNvPr id="38" name="Arrow: Right 37">
            <a:extLst>
              <a:ext uri="{FF2B5EF4-FFF2-40B4-BE49-F238E27FC236}">
                <a16:creationId xmlns:a16="http://schemas.microsoft.com/office/drawing/2014/main" id="{FC527DD2-FB4F-444C-B1A3-1EE4CCBE082B}"/>
              </a:ext>
            </a:extLst>
          </p:cNvPr>
          <p:cNvSpPr/>
          <p:nvPr/>
        </p:nvSpPr>
        <p:spPr>
          <a:xfrm rot="18523248">
            <a:off x="3941483" y="3833258"/>
            <a:ext cx="429283" cy="296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D18FDA90-802E-4BB6-A4C4-F06DDDC0AD6B}"/>
              </a:ext>
            </a:extLst>
          </p:cNvPr>
          <p:cNvSpPr/>
          <p:nvPr/>
        </p:nvSpPr>
        <p:spPr>
          <a:xfrm rot="21201547">
            <a:off x="3839347" y="3424731"/>
            <a:ext cx="429283" cy="296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8E04978-EF22-C54B-A1C1-4B86D8C3213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503370" y="6143890"/>
            <a:ext cx="558800" cy="558800"/>
          </a:xfrm>
          <a:prstGeom prst="rect">
            <a:avLst/>
          </a:prstGeom>
        </p:spPr>
      </p:pic>
      <p:pic>
        <p:nvPicPr>
          <p:cNvPr id="36" name="Picture 35">
            <a:extLst>
              <a:ext uri="{FF2B5EF4-FFF2-40B4-BE49-F238E27FC236}">
                <a16:creationId xmlns:a16="http://schemas.microsoft.com/office/drawing/2014/main" id="{D391792F-8C7A-984E-8BEF-DF0A00477B4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261567" y="5838423"/>
            <a:ext cx="558800" cy="558800"/>
          </a:xfrm>
          <a:prstGeom prst="rect">
            <a:avLst/>
          </a:prstGeom>
        </p:spPr>
      </p:pic>
      <p:pic>
        <p:nvPicPr>
          <p:cNvPr id="40" name="Picture 39">
            <a:extLst>
              <a:ext uri="{FF2B5EF4-FFF2-40B4-BE49-F238E27FC236}">
                <a16:creationId xmlns:a16="http://schemas.microsoft.com/office/drawing/2014/main" id="{2A575F6E-A901-1A4C-8C8A-791AB853B9C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42232" y="5597830"/>
            <a:ext cx="558800" cy="558800"/>
          </a:xfrm>
          <a:prstGeom prst="rect">
            <a:avLst/>
          </a:prstGeom>
        </p:spPr>
      </p:pic>
      <p:pic>
        <p:nvPicPr>
          <p:cNvPr id="41" name="Picture 40">
            <a:extLst>
              <a:ext uri="{FF2B5EF4-FFF2-40B4-BE49-F238E27FC236}">
                <a16:creationId xmlns:a16="http://schemas.microsoft.com/office/drawing/2014/main" id="{AE2F81C6-8C7D-EE47-9A78-A3AC2585A59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076358" y="3350183"/>
            <a:ext cx="558800" cy="558800"/>
          </a:xfrm>
          <a:prstGeom prst="rect">
            <a:avLst/>
          </a:prstGeom>
        </p:spPr>
      </p:pic>
      <p:sp>
        <p:nvSpPr>
          <p:cNvPr id="3" name="Rectangle 2">
            <a:extLst>
              <a:ext uri="{FF2B5EF4-FFF2-40B4-BE49-F238E27FC236}">
                <a16:creationId xmlns:a16="http://schemas.microsoft.com/office/drawing/2014/main" id="{1998483F-AD41-8F41-935F-F16171C03CB5}"/>
              </a:ext>
            </a:extLst>
          </p:cNvPr>
          <p:cNvSpPr/>
          <p:nvPr/>
        </p:nvSpPr>
        <p:spPr>
          <a:xfrm>
            <a:off x="959681" y="5416983"/>
            <a:ext cx="724878" cy="369332"/>
          </a:xfrm>
          <a:prstGeom prst="rect">
            <a:avLst/>
          </a:prstGeom>
        </p:spPr>
        <p:txBody>
          <a:bodyPr wrap="none">
            <a:spAutoFit/>
          </a:bodyPr>
          <a:lstStyle/>
          <a:p>
            <a:r>
              <a:rPr lang="en-US" b="1" dirty="0"/>
              <a:t>OSRD</a:t>
            </a:r>
          </a:p>
        </p:txBody>
      </p:sp>
      <p:sp>
        <p:nvSpPr>
          <p:cNvPr id="42" name="Arrow: Right 30">
            <a:extLst>
              <a:ext uri="{FF2B5EF4-FFF2-40B4-BE49-F238E27FC236}">
                <a16:creationId xmlns:a16="http://schemas.microsoft.com/office/drawing/2014/main" id="{FF8FC51A-4C05-1146-80D7-E7A9FA1AE32A}"/>
              </a:ext>
            </a:extLst>
          </p:cNvPr>
          <p:cNvSpPr/>
          <p:nvPr/>
        </p:nvSpPr>
        <p:spPr>
          <a:xfrm rot="2143935">
            <a:off x="4045949" y="5359641"/>
            <a:ext cx="429283" cy="296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Right 37">
            <a:extLst>
              <a:ext uri="{FF2B5EF4-FFF2-40B4-BE49-F238E27FC236}">
                <a16:creationId xmlns:a16="http://schemas.microsoft.com/office/drawing/2014/main" id="{244A263E-A295-AD4B-B049-B733332285D7}"/>
              </a:ext>
            </a:extLst>
          </p:cNvPr>
          <p:cNvSpPr/>
          <p:nvPr/>
        </p:nvSpPr>
        <p:spPr>
          <a:xfrm rot="19493491">
            <a:off x="4045948" y="6166781"/>
            <a:ext cx="429283" cy="296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Right 38">
            <a:extLst>
              <a:ext uri="{FF2B5EF4-FFF2-40B4-BE49-F238E27FC236}">
                <a16:creationId xmlns:a16="http://schemas.microsoft.com/office/drawing/2014/main" id="{DB8C41EF-DD03-D744-BA64-ED6C7AE17F84}"/>
              </a:ext>
            </a:extLst>
          </p:cNvPr>
          <p:cNvSpPr/>
          <p:nvPr/>
        </p:nvSpPr>
        <p:spPr>
          <a:xfrm rot="393562">
            <a:off x="3929575" y="5729040"/>
            <a:ext cx="429283" cy="296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38">
            <a:extLst>
              <a:ext uri="{FF2B5EF4-FFF2-40B4-BE49-F238E27FC236}">
                <a16:creationId xmlns:a16="http://schemas.microsoft.com/office/drawing/2014/main" id="{7A28FEBD-B7A4-8E43-96D1-479FFD47BC74}"/>
              </a:ext>
            </a:extLst>
          </p:cNvPr>
          <p:cNvSpPr/>
          <p:nvPr/>
        </p:nvSpPr>
        <p:spPr>
          <a:xfrm>
            <a:off x="6543746" y="3481392"/>
            <a:ext cx="429283" cy="296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Right 38">
            <a:extLst>
              <a:ext uri="{FF2B5EF4-FFF2-40B4-BE49-F238E27FC236}">
                <a16:creationId xmlns:a16="http://schemas.microsoft.com/office/drawing/2014/main" id="{757A492E-E3AE-A74D-9B6E-D379928A32D8}"/>
              </a:ext>
            </a:extLst>
          </p:cNvPr>
          <p:cNvSpPr/>
          <p:nvPr/>
        </p:nvSpPr>
        <p:spPr>
          <a:xfrm>
            <a:off x="7767596" y="3501196"/>
            <a:ext cx="429283" cy="296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Right 38">
            <a:extLst>
              <a:ext uri="{FF2B5EF4-FFF2-40B4-BE49-F238E27FC236}">
                <a16:creationId xmlns:a16="http://schemas.microsoft.com/office/drawing/2014/main" id="{F986F71F-A6A6-FD45-80E3-407CD0FF9043}"/>
              </a:ext>
            </a:extLst>
          </p:cNvPr>
          <p:cNvSpPr/>
          <p:nvPr/>
        </p:nvSpPr>
        <p:spPr>
          <a:xfrm>
            <a:off x="7868575" y="5877230"/>
            <a:ext cx="429283" cy="296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38">
            <a:extLst>
              <a:ext uri="{FF2B5EF4-FFF2-40B4-BE49-F238E27FC236}">
                <a16:creationId xmlns:a16="http://schemas.microsoft.com/office/drawing/2014/main" id="{C8818B94-FD00-0B4A-96FC-477C29530E4E}"/>
              </a:ext>
            </a:extLst>
          </p:cNvPr>
          <p:cNvSpPr/>
          <p:nvPr/>
        </p:nvSpPr>
        <p:spPr>
          <a:xfrm>
            <a:off x="6524531" y="5858713"/>
            <a:ext cx="429283" cy="296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44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23AC2-3FB1-4599-9163-6B66D05EE7F5}"/>
              </a:ext>
            </a:extLst>
          </p:cNvPr>
          <p:cNvPicPr>
            <a:picLocks noChangeAspect="1"/>
          </p:cNvPicPr>
          <p:nvPr/>
        </p:nvPicPr>
        <p:blipFill>
          <a:blip r:embed="rId2"/>
          <a:stretch>
            <a:fillRect/>
          </a:stretch>
        </p:blipFill>
        <p:spPr>
          <a:xfrm>
            <a:off x="405164" y="445910"/>
            <a:ext cx="9303280" cy="1615453"/>
          </a:xfrm>
          <a:prstGeom prst="rect">
            <a:avLst/>
          </a:prstGeom>
        </p:spPr>
      </p:pic>
      <p:sp>
        <p:nvSpPr>
          <p:cNvPr id="4" name="TextBox 3">
            <a:extLst>
              <a:ext uri="{FF2B5EF4-FFF2-40B4-BE49-F238E27FC236}">
                <a16:creationId xmlns:a16="http://schemas.microsoft.com/office/drawing/2014/main" id="{085C0AFC-93FC-4290-B150-78A588B0DD07}"/>
              </a:ext>
            </a:extLst>
          </p:cNvPr>
          <p:cNvSpPr txBox="1"/>
          <p:nvPr/>
        </p:nvSpPr>
        <p:spPr>
          <a:xfrm>
            <a:off x="824089" y="2264563"/>
            <a:ext cx="9911644" cy="2862322"/>
          </a:xfrm>
          <a:prstGeom prst="rect">
            <a:avLst/>
          </a:prstGeom>
          <a:noFill/>
        </p:spPr>
        <p:txBody>
          <a:bodyPr wrap="square" rtlCol="0">
            <a:spAutoFit/>
          </a:bodyPr>
          <a:lstStyle/>
          <a:p>
            <a:pPr marL="342900" indent="-342900">
              <a:buFont typeface="+mj-lt"/>
              <a:buAutoNum type="arabicPeriod"/>
            </a:pPr>
            <a:r>
              <a:rPr lang="en-US" dirty="0"/>
              <a:t>Conservancy Lots</a:t>
            </a:r>
          </a:p>
          <a:p>
            <a:pPr marL="342900" indent="-342900">
              <a:buFont typeface="+mj-lt"/>
              <a:buAutoNum type="arabicPeriod"/>
            </a:pPr>
            <a:r>
              <a:rPr lang="en-US" dirty="0"/>
              <a:t>Critical Wildlife Habitat</a:t>
            </a:r>
          </a:p>
          <a:p>
            <a:pPr marL="342900" indent="-342900">
              <a:buFont typeface="+mj-lt"/>
              <a:buAutoNum type="arabicPeriod"/>
            </a:pPr>
            <a:r>
              <a:rPr lang="en-US" dirty="0"/>
              <a:t>Mature Woodlands</a:t>
            </a:r>
          </a:p>
          <a:p>
            <a:pPr marL="342900" indent="-342900">
              <a:buFont typeface="+mj-lt"/>
              <a:buAutoNum type="arabicPeriod"/>
            </a:pPr>
            <a:r>
              <a:rPr lang="en-US" dirty="0"/>
              <a:t>Net Acreage</a:t>
            </a:r>
          </a:p>
          <a:p>
            <a:pPr marL="342900" indent="-342900">
              <a:buFont typeface="+mj-lt"/>
              <a:buAutoNum type="arabicPeriod"/>
            </a:pPr>
            <a:r>
              <a:rPr lang="en-US" dirty="0"/>
              <a:t>Open Space</a:t>
            </a:r>
          </a:p>
          <a:p>
            <a:pPr marL="342900" indent="-342900">
              <a:buFont typeface="+mj-lt"/>
              <a:buAutoNum type="arabicPeriod"/>
            </a:pPr>
            <a:r>
              <a:rPr lang="en-US" dirty="0"/>
              <a:t>Passive Recreation Area</a:t>
            </a:r>
          </a:p>
          <a:p>
            <a:pPr marL="342900" indent="-342900">
              <a:buFont typeface="+mj-lt"/>
              <a:buAutoNum type="arabicPeriod"/>
            </a:pPr>
            <a:r>
              <a:rPr lang="en-US" dirty="0"/>
              <a:t>Pocket Neighborhood</a:t>
            </a:r>
          </a:p>
          <a:p>
            <a:pPr marL="342900" indent="-342900">
              <a:buFont typeface="+mj-lt"/>
              <a:buAutoNum type="arabicPeriod"/>
            </a:pPr>
            <a:r>
              <a:rPr lang="en-US" dirty="0"/>
              <a:t>Primary Resource Protection Area (PRPA)</a:t>
            </a:r>
          </a:p>
          <a:p>
            <a:pPr marL="342900" indent="-342900">
              <a:buFont typeface="+mj-lt"/>
              <a:buAutoNum type="arabicPeriod"/>
            </a:pPr>
            <a:r>
              <a:rPr lang="en-US" dirty="0"/>
              <a:t>Secondary Resource Protection Area (SRPA)</a:t>
            </a:r>
          </a:p>
          <a:p>
            <a:pPr marL="342900" indent="-342900">
              <a:buFont typeface="+mj-lt"/>
              <a:buAutoNum type="arabicPeriod"/>
            </a:pPr>
            <a:r>
              <a:rPr lang="en-US" dirty="0"/>
              <a:t>Shall Generally</a:t>
            </a:r>
          </a:p>
        </p:txBody>
      </p:sp>
      <p:sp>
        <p:nvSpPr>
          <p:cNvPr id="5" name="Slide Number Placeholder 4">
            <a:extLst>
              <a:ext uri="{FF2B5EF4-FFF2-40B4-BE49-F238E27FC236}">
                <a16:creationId xmlns:a16="http://schemas.microsoft.com/office/drawing/2014/main" id="{7E409EA4-3C05-40EC-87C5-D0D37AB3A367}"/>
              </a:ext>
            </a:extLst>
          </p:cNvPr>
          <p:cNvSpPr>
            <a:spLocks noGrp="1"/>
          </p:cNvSpPr>
          <p:nvPr>
            <p:ph type="sldNum" sz="quarter" idx="12"/>
          </p:nvPr>
        </p:nvSpPr>
        <p:spPr/>
        <p:txBody>
          <a:bodyPr/>
          <a:lstStyle/>
          <a:p>
            <a:fld id="{30538FA8-A69A-4F1D-A523-919047E0F341}" type="slidenum">
              <a:rPr lang="en-US" smtClean="0"/>
              <a:t>12</a:t>
            </a:fld>
            <a:endParaRPr lang="en-US"/>
          </a:p>
        </p:txBody>
      </p:sp>
      <p:cxnSp>
        <p:nvCxnSpPr>
          <p:cNvPr id="6" name="Straight Arrow Connector 5">
            <a:extLst>
              <a:ext uri="{FF2B5EF4-FFF2-40B4-BE49-F238E27FC236}">
                <a16:creationId xmlns:a16="http://schemas.microsoft.com/office/drawing/2014/main" id="{86C02B86-B9C4-6D4A-9C7A-71FBA2B06F11}"/>
              </a:ext>
            </a:extLst>
          </p:cNvPr>
          <p:cNvCxnSpPr>
            <a:cxnSpLocks/>
          </p:cNvCxnSpPr>
          <p:nvPr/>
        </p:nvCxnSpPr>
        <p:spPr>
          <a:xfrm flipV="1">
            <a:off x="5393987" y="3067456"/>
            <a:ext cx="3490609" cy="1601821"/>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DF02D3F-02F7-1142-BAEC-3700BAD95366}"/>
              </a:ext>
            </a:extLst>
          </p:cNvPr>
          <p:cNvCxnSpPr>
            <a:cxnSpLocks/>
          </p:cNvCxnSpPr>
          <p:nvPr/>
        </p:nvCxnSpPr>
        <p:spPr>
          <a:xfrm flipV="1">
            <a:off x="5202676" y="2889115"/>
            <a:ext cx="3681920" cy="1467460"/>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CD3D4AE-2AF5-A841-AE9B-AE9B71174B5E}"/>
              </a:ext>
            </a:extLst>
          </p:cNvPr>
          <p:cNvCxnSpPr>
            <a:cxnSpLocks/>
          </p:cNvCxnSpPr>
          <p:nvPr/>
        </p:nvCxnSpPr>
        <p:spPr>
          <a:xfrm flipV="1">
            <a:off x="2456234" y="2548647"/>
            <a:ext cx="6428362" cy="1037618"/>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74C26FD-27E8-9A4D-8D4A-39EB8C6E24AB}"/>
              </a:ext>
            </a:extLst>
          </p:cNvPr>
          <p:cNvSpPr txBox="1"/>
          <p:nvPr/>
        </p:nvSpPr>
        <p:spPr>
          <a:xfrm>
            <a:off x="9053209" y="2548647"/>
            <a:ext cx="2314702" cy="369332"/>
          </a:xfrm>
          <a:prstGeom prst="rect">
            <a:avLst/>
          </a:prstGeom>
          <a:noFill/>
        </p:spPr>
        <p:txBody>
          <a:bodyPr wrap="square" rtlCol="0">
            <a:spAutoFit/>
          </a:bodyPr>
          <a:lstStyle/>
          <a:p>
            <a:r>
              <a:rPr lang="en-US" b="1" dirty="0">
                <a:solidFill>
                  <a:srgbClr val="C00000"/>
                </a:solidFill>
              </a:rPr>
              <a:t>3 Key Definitions</a:t>
            </a:r>
          </a:p>
        </p:txBody>
      </p:sp>
    </p:spTree>
    <p:extLst>
      <p:ext uri="{BB962C8B-B14F-4D97-AF65-F5344CB8AC3E}">
        <p14:creationId xmlns:p14="http://schemas.microsoft.com/office/powerpoint/2010/main" val="156395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995441-E32B-471C-AE6B-0EECAD16746E}"/>
              </a:ext>
            </a:extLst>
          </p:cNvPr>
          <p:cNvSpPr txBox="1"/>
          <p:nvPr/>
        </p:nvSpPr>
        <p:spPr>
          <a:xfrm>
            <a:off x="428977" y="399829"/>
            <a:ext cx="11130845" cy="6186309"/>
          </a:xfrm>
          <a:prstGeom prst="rect">
            <a:avLst/>
          </a:prstGeom>
          <a:noFill/>
        </p:spPr>
        <p:txBody>
          <a:bodyPr wrap="square">
            <a:spAutoFit/>
          </a:bodyPr>
          <a:lstStyle/>
          <a:p>
            <a:pPr algn="ctr"/>
            <a:r>
              <a:rPr lang="en-US" sz="2400" b="1" dirty="0"/>
              <a:t>What is Open Space?</a:t>
            </a:r>
          </a:p>
          <a:p>
            <a:endParaRPr lang="en-US" sz="1200" dirty="0"/>
          </a:p>
          <a:p>
            <a:r>
              <a:rPr lang="en-US" sz="2000" dirty="0"/>
              <a:t>There are as many different answers to that question as people asked. The term conjures up various images to different people. For example, a recreation director might think of supervised, improved playgrounds while a hiker might envision natural areas undisturbed by [people]. It is important that those concerned with open space clearly define exactly what they mean when using the term. </a:t>
            </a:r>
          </a:p>
          <a:p>
            <a:endParaRPr lang="en-US" sz="2000" dirty="0"/>
          </a:p>
          <a:p>
            <a:endParaRPr lang="en-US" sz="2000" dirty="0"/>
          </a:p>
          <a:p>
            <a:endParaRPr lang="en-US" sz="2000" dirty="0"/>
          </a:p>
          <a:p>
            <a:endParaRPr lang="en-US" sz="2000" dirty="0"/>
          </a:p>
          <a:p>
            <a:endParaRPr lang="en-US" sz="2000" dirty="0"/>
          </a:p>
          <a:p>
            <a:r>
              <a:rPr lang="en-US" sz="2000" dirty="0"/>
              <a:t>This is especially true for those involved with public policy. Planning Board members may envision the dedication as a natural area. Others, such as the public, might fear that the open space would eventually become an improved park generating lights, noise, dust and beer swilling teenagers. It is important that the Board clearly define the proposed use and design of the open space. It is important that these potentially valuable open areas are not viewed as undesirable sites posing maintenance and liability problems, or as weed growing, lots scattered throughout the town.</a:t>
            </a:r>
          </a:p>
          <a:p>
            <a:endParaRPr lang="en-US" sz="2000" dirty="0"/>
          </a:p>
          <a:p>
            <a:r>
              <a:rPr lang="en-US" sz="2000" dirty="0"/>
              <a:t>Harvard needs to be </a:t>
            </a:r>
            <a:r>
              <a:rPr lang="en-US" sz="2000" b="1" dirty="0">
                <a:solidFill>
                  <a:srgbClr val="C00000"/>
                </a:solidFill>
                <a:effectLst>
                  <a:outerShdw blurRad="50800" dist="38100" dir="2700000" algn="tl" rotWithShape="0">
                    <a:prstClr val="black">
                      <a:alpha val="40000"/>
                    </a:prstClr>
                  </a:outerShdw>
                </a:effectLst>
              </a:rPr>
              <a:t>very clear and definitive </a:t>
            </a:r>
            <a:r>
              <a:rPr lang="en-US" sz="2000" dirty="0"/>
              <a:t>about what open space will be in the context of this type of zoning so that it will not be a potential source of opposition.</a:t>
            </a:r>
          </a:p>
        </p:txBody>
      </p:sp>
      <p:pic>
        <p:nvPicPr>
          <p:cNvPr id="5" name="Picture 4">
            <a:extLst>
              <a:ext uri="{FF2B5EF4-FFF2-40B4-BE49-F238E27FC236}">
                <a16:creationId xmlns:a16="http://schemas.microsoft.com/office/drawing/2014/main" id="{6EA0455C-DB27-4A95-96C0-89F0C4780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431" y="2493488"/>
            <a:ext cx="4876800" cy="1066800"/>
          </a:xfrm>
          <a:prstGeom prst="rect">
            <a:avLst/>
          </a:prstGeom>
          <a:ln w="12700">
            <a:solidFill>
              <a:schemeClr val="tx1"/>
            </a:solidFill>
          </a:ln>
        </p:spPr>
      </p:pic>
      <p:sp>
        <p:nvSpPr>
          <p:cNvPr id="6" name="Slide Number Placeholder 5">
            <a:extLst>
              <a:ext uri="{FF2B5EF4-FFF2-40B4-BE49-F238E27FC236}">
                <a16:creationId xmlns:a16="http://schemas.microsoft.com/office/drawing/2014/main" id="{BA154754-5EF2-4BB7-8FCE-4EC8AAD016A1}"/>
              </a:ext>
            </a:extLst>
          </p:cNvPr>
          <p:cNvSpPr>
            <a:spLocks noGrp="1"/>
          </p:cNvSpPr>
          <p:nvPr>
            <p:ph type="sldNum" sz="quarter" idx="12"/>
          </p:nvPr>
        </p:nvSpPr>
        <p:spPr/>
        <p:txBody>
          <a:bodyPr/>
          <a:lstStyle/>
          <a:p>
            <a:fld id="{30538FA8-A69A-4F1D-A523-919047E0F341}" type="slidenum">
              <a:rPr lang="en-US" smtClean="0"/>
              <a:t>13</a:t>
            </a:fld>
            <a:endParaRPr lang="en-US"/>
          </a:p>
        </p:txBody>
      </p:sp>
    </p:spTree>
    <p:extLst>
      <p:ext uri="{BB962C8B-B14F-4D97-AF65-F5344CB8AC3E}">
        <p14:creationId xmlns:p14="http://schemas.microsoft.com/office/powerpoint/2010/main" val="159239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CC5A8B-E3F5-42F0-8EA5-331D31C22AD3}"/>
              </a:ext>
            </a:extLst>
          </p:cNvPr>
          <p:cNvSpPr txBox="1"/>
          <p:nvPr/>
        </p:nvSpPr>
        <p:spPr>
          <a:xfrm>
            <a:off x="666044" y="200168"/>
            <a:ext cx="10972800" cy="5970865"/>
          </a:xfrm>
          <a:prstGeom prst="rect">
            <a:avLst/>
          </a:prstGeom>
          <a:noFill/>
        </p:spPr>
        <p:txBody>
          <a:bodyPr wrap="square">
            <a:spAutoFit/>
          </a:bodyPr>
          <a:lstStyle/>
          <a:p>
            <a:pPr algn="ctr"/>
            <a:r>
              <a:rPr lang="en-US" sz="2400" b="1" dirty="0"/>
              <a:t>Open Space - Negative and Positive Views</a:t>
            </a:r>
          </a:p>
          <a:p>
            <a:endParaRPr lang="en-US" dirty="0"/>
          </a:p>
          <a:p>
            <a:r>
              <a:rPr lang="en-US" sz="2000" dirty="0"/>
              <a:t>For some, open space can be viewed as a </a:t>
            </a:r>
            <a:r>
              <a:rPr lang="en-US" sz="2000" b="1" dirty="0">
                <a:solidFill>
                  <a:srgbClr val="C00000"/>
                </a:solidFill>
                <a:effectLst>
                  <a:outerShdw blurRad="50800" dist="38100" dir="2700000" algn="tl" rotWithShape="0">
                    <a:prstClr val="black">
                      <a:alpha val="40000"/>
                    </a:prstClr>
                  </a:outerShdw>
                </a:effectLst>
              </a:rPr>
              <a:t>negative concept</a:t>
            </a:r>
            <a:r>
              <a:rPr lang="en-US" sz="2000" dirty="0"/>
              <a:t>. We can’t assume everyone is a strong supporter of open space preservation. Open space was once referred to as “</a:t>
            </a:r>
            <a:r>
              <a:rPr lang="en-US" sz="2000" i="1" dirty="0"/>
              <a:t>the nothing between something</a:t>
            </a:r>
            <a:r>
              <a:rPr lang="en-US" sz="2000" dirty="0"/>
              <a:t>.” This view treats open space as non-productive since it does not contain development or produce tax revenue. Behind this concept is the feeling that all land should ideally be developed. This view is severely limited.</a:t>
            </a:r>
          </a:p>
          <a:p>
            <a:endParaRPr lang="en-US" sz="2000" dirty="0"/>
          </a:p>
          <a:p>
            <a:r>
              <a:rPr lang="en-US" sz="2000" dirty="0"/>
              <a:t>Rather than having a negative economic impact on a community’s tax base, open space has proven to have quite the opposite effect. For example, in suburban areas single-family homes often do not pay enough tax revenue to cover the cost of public services they receive. Open space demands little or no service and so costs the town very little. Studies in several New England Communities have confirmed the positive economic contribution of open space as opposed to uncontrolled single-family home development. Another positive aspect is that property values of land next to open space increase, and in turn, produce increased property tax revenue. </a:t>
            </a:r>
          </a:p>
          <a:p>
            <a:endParaRPr lang="en-US" sz="2000" dirty="0"/>
          </a:p>
          <a:p>
            <a:r>
              <a:rPr lang="en-US" sz="2000" dirty="0"/>
              <a:t>Where open space attracts visitors, tourist/visitor expenditures can significantly contribute to the local economy. Some public lands are rented generating direct income</a:t>
            </a:r>
            <a:r>
              <a:rPr lang="en-US" sz="2000" dirty="0">
                <a:effectLst>
                  <a:outerShdw blurRad="50800" dist="38100" dir="2700000" algn="tl" rotWithShape="0">
                    <a:prstClr val="black">
                      <a:alpha val="40000"/>
                    </a:prstClr>
                  </a:outerShdw>
                </a:effectLst>
              </a:rPr>
              <a:t>. </a:t>
            </a:r>
            <a:r>
              <a:rPr lang="en-US" sz="2000" b="1" dirty="0">
                <a:solidFill>
                  <a:srgbClr val="C00000"/>
                </a:solidFill>
                <a:effectLst>
                  <a:outerShdw blurRad="50800" dist="38100" dir="2700000" algn="tl" rotWithShape="0">
                    <a:prstClr val="black">
                      <a:alpha val="40000"/>
                    </a:prstClr>
                  </a:outerShdw>
                </a:effectLst>
              </a:rPr>
              <a:t>In conclusion, open space can be a positive land use that each community should seek to encourage</a:t>
            </a:r>
            <a:r>
              <a:rPr lang="en-US" sz="2000" b="1" dirty="0">
                <a:solidFill>
                  <a:srgbClr val="C00000"/>
                </a:solidFill>
              </a:rPr>
              <a:t>.</a:t>
            </a:r>
          </a:p>
        </p:txBody>
      </p:sp>
      <p:sp>
        <p:nvSpPr>
          <p:cNvPr id="4" name="Slide Number Placeholder 3">
            <a:extLst>
              <a:ext uri="{FF2B5EF4-FFF2-40B4-BE49-F238E27FC236}">
                <a16:creationId xmlns:a16="http://schemas.microsoft.com/office/drawing/2014/main" id="{5FC04682-8736-44C7-860D-C8A3A536915B}"/>
              </a:ext>
            </a:extLst>
          </p:cNvPr>
          <p:cNvSpPr>
            <a:spLocks noGrp="1"/>
          </p:cNvSpPr>
          <p:nvPr>
            <p:ph type="sldNum" sz="quarter" idx="12"/>
          </p:nvPr>
        </p:nvSpPr>
        <p:spPr/>
        <p:txBody>
          <a:bodyPr/>
          <a:lstStyle/>
          <a:p>
            <a:fld id="{30538FA8-A69A-4F1D-A523-919047E0F341}" type="slidenum">
              <a:rPr lang="en-US" smtClean="0"/>
              <a:t>14</a:t>
            </a:fld>
            <a:endParaRPr lang="en-US" dirty="0"/>
          </a:p>
        </p:txBody>
      </p:sp>
    </p:spTree>
    <p:extLst>
      <p:ext uri="{BB962C8B-B14F-4D97-AF65-F5344CB8AC3E}">
        <p14:creationId xmlns:p14="http://schemas.microsoft.com/office/powerpoint/2010/main" val="2024579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B77A-44A7-4F1E-A571-2EEDF818D2C0}"/>
              </a:ext>
            </a:extLst>
          </p:cNvPr>
          <p:cNvSpPr>
            <a:spLocks noGrp="1"/>
          </p:cNvSpPr>
          <p:nvPr>
            <p:ph type="title"/>
          </p:nvPr>
        </p:nvSpPr>
        <p:spPr>
          <a:xfrm>
            <a:off x="838200" y="365125"/>
            <a:ext cx="10515600" cy="841883"/>
          </a:xfrm>
        </p:spPr>
        <p:txBody>
          <a:bodyPr/>
          <a:lstStyle/>
          <a:p>
            <a:r>
              <a:rPr lang="en-US" dirty="0"/>
              <a:t>Open Space and Harvard Long Range Planning</a:t>
            </a:r>
          </a:p>
        </p:txBody>
      </p:sp>
      <p:sp>
        <p:nvSpPr>
          <p:cNvPr id="3" name="Content Placeholder 2">
            <a:extLst>
              <a:ext uri="{FF2B5EF4-FFF2-40B4-BE49-F238E27FC236}">
                <a16:creationId xmlns:a16="http://schemas.microsoft.com/office/drawing/2014/main" id="{C4C2B75C-3EF3-44FF-849C-3D51E5F74A7A}"/>
              </a:ext>
            </a:extLst>
          </p:cNvPr>
          <p:cNvSpPr>
            <a:spLocks noGrp="1"/>
          </p:cNvSpPr>
          <p:nvPr>
            <p:ph idx="1"/>
          </p:nvPr>
        </p:nvSpPr>
        <p:spPr>
          <a:xfrm>
            <a:off x="326136" y="1253331"/>
            <a:ext cx="8037576" cy="4351338"/>
          </a:xfrm>
        </p:spPr>
        <p:txBody>
          <a:bodyPr>
            <a:normAutofit fontScale="85000" lnSpcReduction="10000"/>
          </a:bodyPr>
          <a:lstStyle/>
          <a:p>
            <a:r>
              <a:rPr lang="en-US" dirty="0"/>
              <a:t>Harvard has long valued protecting valued open space. Numerous master plans and open space and recreation plans include goals and actions for the protection of open spaces.</a:t>
            </a:r>
          </a:p>
          <a:p>
            <a:endParaRPr lang="en-US" sz="1900" dirty="0"/>
          </a:p>
          <a:p>
            <a:r>
              <a:rPr lang="en-US" dirty="0"/>
              <a:t>For example, the </a:t>
            </a:r>
            <a:r>
              <a:rPr lang="en-US" b="1" dirty="0">
                <a:solidFill>
                  <a:srgbClr val="C00000"/>
                </a:solidFill>
              </a:rPr>
              <a:t>2016 Master Plan </a:t>
            </a:r>
            <a:r>
              <a:rPr lang="en-US" dirty="0"/>
              <a:t>established a key goal:</a:t>
            </a:r>
          </a:p>
          <a:p>
            <a:pPr marL="231775" indent="0">
              <a:buNone/>
            </a:pPr>
            <a:r>
              <a:rPr lang="en-US" sz="2400" dirty="0"/>
              <a:t>“</a:t>
            </a:r>
            <a:r>
              <a:rPr lang="en-US" sz="2400" i="1" dirty="0"/>
              <a:t>Harvard engages in judicious stewardship of natural, historic and cultural resources</a:t>
            </a:r>
            <a:r>
              <a:rPr lang="en-US" sz="2400" dirty="0"/>
              <a:t>.” This goal includes:</a:t>
            </a:r>
            <a:br>
              <a:rPr lang="en-US" sz="2400" dirty="0"/>
            </a:br>
            <a:endParaRPr lang="en-US" sz="2400" dirty="0"/>
          </a:p>
          <a:p>
            <a:pPr lvl="1">
              <a:buFont typeface="Courier New" panose="02070309020205020404" pitchFamily="49" charset="0"/>
              <a:buChar char="o"/>
            </a:pPr>
            <a:r>
              <a:rPr lang="en-US" dirty="0"/>
              <a:t>Identify and protect critical natural resource areas</a:t>
            </a:r>
          </a:p>
          <a:p>
            <a:pPr lvl="1">
              <a:buFont typeface="Courier New" panose="02070309020205020404" pitchFamily="49" charset="0"/>
              <a:buChar char="o"/>
            </a:pPr>
            <a:r>
              <a:rPr lang="en-US" dirty="0"/>
              <a:t>Restore and/or maintain key viewsheds</a:t>
            </a:r>
          </a:p>
          <a:p>
            <a:pPr lvl="1">
              <a:buFont typeface="Courier New" panose="02070309020205020404" pitchFamily="49" charset="0"/>
              <a:buChar char="o"/>
            </a:pPr>
            <a:r>
              <a:rPr lang="en-US" dirty="0"/>
              <a:t>Preserve the town’s defining landscapes that are valued by Harvard’s residents and reflective of the rural heritage.</a:t>
            </a:r>
          </a:p>
          <a:p>
            <a:pPr lvl="1">
              <a:buFont typeface="Courier New" panose="02070309020205020404" pitchFamily="49" charset="0"/>
              <a:buChar char="o"/>
            </a:pPr>
            <a:r>
              <a:rPr lang="en-US" dirty="0"/>
              <a:t>Protect local watersheds</a:t>
            </a:r>
          </a:p>
          <a:p>
            <a:pPr lvl="1">
              <a:buFont typeface="Courier New" panose="02070309020205020404" pitchFamily="49" charset="0"/>
              <a:buChar char="o"/>
            </a:pPr>
            <a:r>
              <a:rPr lang="en-US" dirty="0"/>
              <a:t>Preserve historic structures and locations</a:t>
            </a:r>
          </a:p>
        </p:txBody>
      </p:sp>
      <p:pic>
        <p:nvPicPr>
          <p:cNvPr id="5" name="Picture 4">
            <a:extLst>
              <a:ext uri="{FF2B5EF4-FFF2-40B4-BE49-F238E27FC236}">
                <a16:creationId xmlns:a16="http://schemas.microsoft.com/office/drawing/2014/main" id="{F1A7A144-8E84-4E6D-BF56-68917CA2CFD2}"/>
              </a:ext>
            </a:extLst>
          </p:cNvPr>
          <p:cNvPicPr>
            <a:picLocks noChangeAspect="1"/>
          </p:cNvPicPr>
          <p:nvPr/>
        </p:nvPicPr>
        <p:blipFill>
          <a:blip r:embed="rId2"/>
          <a:stretch>
            <a:fillRect/>
          </a:stretch>
        </p:blipFill>
        <p:spPr>
          <a:xfrm>
            <a:off x="8497824" y="1366710"/>
            <a:ext cx="3436724" cy="4480560"/>
          </a:xfrm>
          <a:prstGeom prst="rect">
            <a:avLst/>
          </a:prstGeom>
          <a:ln>
            <a:solidFill>
              <a:schemeClr val="tx1"/>
            </a:solidFill>
          </a:ln>
          <a:effectLst>
            <a:outerShdw blurRad="50800" dist="38100" dir="8100000" algn="tr" rotWithShape="0">
              <a:prstClr val="black">
                <a:alpha val="40000"/>
              </a:prstClr>
            </a:outerShdw>
          </a:effectLst>
        </p:spPr>
      </p:pic>
      <p:sp>
        <p:nvSpPr>
          <p:cNvPr id="6" name="Slide Number Placeholder 5">
            <a:extLst>
              <a:ext uri="{FF2B5EF4-FFF2-40B4-BE49-F238E27FC236}">
                <a16:creationId xmlns:a16="http://schemas.microsoft.com/office/drawing/2014/main" id="{B9A5A873-8821-4A0B-9E67-69090B6E56D1}"/>
              </a:ext>
            </a:extLst>
          </p:cNvPr>
          <p:cNvSpPr>
            <a:spLocks noGrp="1"/>
          </p:cNvSpPr>
          <p:nvPr>
            <p:ph type="sldNum" sz="quarter" idx="12"/>
          </p:nvPr>
        </p:nvSpPr>
        <p:spPr/>
        <p:txBody>
          <a:bodyPr/>
          <a:lstStyle/>
          <a:p>
            <a:fld id="{30538FA8-A69A-4F1D-A523-919047E0F341}" type="slidenum">
              <a:rPr lang="en-US" smtClean="0"/>
              <a:t>15</a:t>
            </a:fld>
            <a:endParaRPr lang="en-US"/>
          </a:p>
        </p:txBody>
      </p:sp>
    </p:spTree>
    <p:extLst>
      <p:ext uri="{BB962C8B-B14F-4D97-AF65-F5344CB8AC3E}">
        <p14:creationId xmlns:p14="http://schemas.microsoft.com/office/powerpoint/2010/main" val="1114927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5726-4451-40BE-84DB-8B11641AF4C1}"/>
              </a:ext>
            </a:extLst>
          </p:cNvPr>
          <p:cNvSpPr>
            <a:spLocks noGrp="1"/>
          </p:cNvSpPr>
          <p:nvPr>
            <p:ph type="title"/>
          </p:nvPr>
        </p:nvSpPr>
        <p:spPr/>
        <p:txBody>
          <a:bodyPr/>
          <a:lstStyle/>
          <a:p>
            <a:r>
              <a:rPr lang="en-US" dirty="0"/>
              <a:t>Open Space and Harvard Long Range Planning</a:t>
            </a:r>
          </a:p>
        </p:txBody>
      </p:sp>
      <p:sp>
        <p:nvSpPr>
          <p:cNvPr id="3" name="Content Placeholder 2">
            <a:extLst>
              <a:ext uri="{FF2B5EF4-FFF2-40B4-BE49-F238E27FC236}">
                <a16:creationId xmlns:a16="http://schemas.microsoft.com/office/drawing/2014/main" id="{C9142BFA-13EC-483C-A8C5-F9FB21A9CE66}"/>
              </a:ext>
            </a:extLst>
          </p:cNvPr>
          <p:cNvSpPr>
            <a:spLocks noGrp="1"/>
          </p:cNvSpPr>
          <p:nvPr>
            <p:ph idx="1"/>
          </p:nvPr>
        </p:nvSpPr>
        <p:spPr/>
        <p:txBody>
          <a:bodyPr>
            <a:normAutofit fontScale="92500" lnSpcReduction="10000"/>
          </a:bodyPr>
          <a:lstStyle/>
          <a:p>
            <a:r>
              <a:rPr lang="en-US" dirty="0"/>
              <a:t>Chapter 3, Natural Resources and Open Space, Section 4 (Open Space, p. 36) extolls the </a:t>
            </a:r>
            <a:r>
              <a:rPr lang="en-US" dirty="0">
                <a:solidFill>
                  <a:srgbClr val="C00000"/>
                </a:solidFill>
              </a:rPr>
              <a:t>“</a:t>
            </a:r>
            <a:r>
              <a:rPr lang="en-US" i="1" dirty="0">
                <a:solidFill>
                  <a:srgbClr val="C00000"/>
                </a:solidFill>
              </a:rPr>
              <a:t>Over 25 percent of the town is protected in some way for conservation</a:t>
            </a:r>
            <a:r>
              <a:rPr lang="en-US" dirty="0">
                <a:solidFill>
                  <a:srgbClr val="C00000"/>
                </a:solidFill>
              </a:rPr>
              <a:t>…”</a:t>
            </a:r>
          </a:p>
          <a:p>
            <a:r>
              <a:rPr lang="en-US" dirty="0"/>
              <a:t>Yet as the section also notes, </a:t>
            </a:r>
            <a:r>
              <a:rPr lang="en-US" dirty="0">
                <a:solidFill>
                  <a:srgbClr val="C00000"/>
                </a:solidFill>
              </a:rPr>
              <a:t>“</a:t>
            </a:r>
            <a:r>
              <a:rPr lang="en-US" i="1" dirty="0">
                <a:solidFill>
                  <a:srgbClr val="C00000"/>
                </a:solidFill>
              </a:rPr>
              <a:t>Some of Harvard’s most striking open space features are completely unprotected. This means they could be sold and developed at any time</a:t>
            </a:r>
            <a:r>
              <a:rPr lang="en-US" dirty="0">
                <a:solidFill>
                  <a:srgbClr val="C00000"/>
                </a:solidFill>
              </a:rPr>
              <a:t>…”</a:t>
            </a:r>
          </a:p>
          <a:p>
            <a:r>
              <a:rPr lang="en-US" dirty="0"/>
              <a:t>While both the Conservation Commission and the Harvard Conservation Trust are active and very successful at adding to the inventory, this will not be sufficient to protect key parcels that are potentially developable as subdivisions and other uses.</a:t>
            </a:r>
          </a:p>
          <a:p>
            <a:r>
              <a:rPr lang="en-US" dirty="0"/>
              <a:t>Farms and large estates are expensive to maintain and owners may at some point seek to “cash out” for retirement or if they have no succession plan.</a:t>
            </a:r>
          </a:p>
        </p:txBody>
      </p:sp>
      <p:sp>
        <p:nvSpPr>
          <p:cNvPr id="4" name="Slide Number Placeholder 3">
            <a:extLst>
              <a:ext uri="{FF2B5EF4-FFF2-40B4-BE49-F238E27FC236}">
                <a16:creationId xmlns:a16="http://schemas.microsoft.com/office/drawing/2014/main" id="{E534D716-ABA0-4703-B4B9-240B60A0C7A1}"/>
              </a:ext>
            </a:extLst>
          </p:cNvPr>
          <p:cNvSpPr>
            <a:spLocks noGrp="1"/>
          </p:cNvSpPr>
          <p:nvPr>
            <p:ph type="sldNum" sz="quarter" idx="12"/>
          </p:nvPr>
        </p:nvSpPr>
        <p:spPr/>
        <p:txBody>
          <a:bodyPr/>
          <a:lstStyle/>
          <a:p>
            <a:fld id="{30538FA8-A69A-4F1D-A523-919047E0F341}" type="slidenum">
              <a:rPr lang="en-US" smtClean="0"/>
              <a:t>16</a:t>
            </a:fld>
            <a:endParaRPr lang="en-US" dirty="0"/>
          </a:p>
        </p:txBody>
      </p:sp>
    </p:spTree>
    <p:extLst>
      <p:ext uri="{BB962C8B-B14F-4D97-AF65-F5344CB8AC3E}">
        <p14:creationId xmlns:p14="http://schemas.microsoft.com/office/powerpoint/2010/main" val="656770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5EEC-E16A-40D5-9032-8D9374B3C52D}"/>
              </a:ext>
            </a:extLst>
          </p:cNvPr>
          <p:cNvSpPr>
            <a:spLocks noGrp="1"/>
          </p:cNvSpPr>
          <p:nvPr>
            <p:ph type="title"/>
          </p:nvPr>
        </p:nvSpPr>
        <p:spPr>
          <a:xfrm>
            <a:off x="838200" y="365125"/>
            <a:ext cx="10515600" cy="963803"/>
          </a:xfrm>
        </p:spPr>
        <p:txBody>
          <a:bodyPr/>
          <a:lstStyle/>
          <a:p>
            <a:r>
              <a:rPr lang="en-US" dirty="0"/>
              <a:t>Open Space and Harvard Long Range Planning</a:t>
            </a:r>
          </a:p>
        </p:txBody>
      </p:sp>
      <p:sp>
        <p:nvSpPr>
          <p:cNvPr id="3" name="Content Placeholder 2">
            <a:extLst>
              <a:ext uri="{FF2B5EF4-FFF2-40B4-BE49-F238E27FC236}">
                <a16:creationId xmlns:a16="http://schemas.microsoft.com/office/drawing/2014/main" id="{CEF6E03F-C937-4A54-9C69-0FA4C5687289}"/>
              </a:ext>
            </a:extLst>
          </p:cNvPr>
          <p:cNvSpPr>
            <a:spLocks noGrp="1"/>
          </p:cNvSpPr>
          <p:nvPr>
            <p:ph idx="1"/>
          </p:nvPr>
        </p:nvSpPr>
        <p:spPr>
          <a:xfrm>
            <a:off x="838200" y="1328929"/>
            <a:ext cx="10515600" cy="853439"/>
          </a:xfrm>
        </p:spPr>
        <p:txBody>
          <a:bodyPr>
            <a:normAutofit/>
          </a:bodyPr>
          <a:lstStyle/>
          <a:p>
            <a:r>
              <a:rPr lang="en-US" sz="2400" dirty="0"/>
              <a:t>The Master Plan Action Plan contains the following action items related to open space protection (adding to the items related to OSC-PRC discussed last meeting):</a:t>
            </a:r>
          </a:p>
        </p:txBody>
      </p:sp>
      <p:pic>
        <p:nvPicPr>
          <p:cNvPr id="5" name="Picture 4">
            <a:extLst>
              <a:ext uri="{FF2B5EF4-FFF2-40B4-BE49-F238E27FC236}">
                <a16:creationId xmlns:a16="http://schemas.microsoft.com/office/drawing/2014/main" id="{539834EB-93B3-46AD-9486-F7A38F0302DA}"/>
              </a:ext>
            </a:extLst>
          </p:cNvPr>
          <p:cNvPicPr>
            <a:picLocks noChangeAspect="1"/>
          </p:cNvPicPr>
          <p:nvPr/>
        </p:nvPicPr>
        <p:blipFill>
          <a:blip r:embed="rId2"/>
          <a:stretch>
            <a:fillRect/>
          </a:stretch>
        </p:blipFill>
        <p:spPr>
          <a:xfrm>
            <a:off x="1154810" y="2430780"/>
            <a:ext cx="9729639" cy="519684"/>
          </a:xfrm>
          <a:prstGeom prst="rect">
            <a:avLst/>
          </a:prstGeom>
          <a:ln w="25400">
            <a:solidFill>
              <a:schemeClr val="tx1"/>
            </a:solidFill>
          </a:ln>
          <a:effectLst>
            <a:outerShdw blurRad="50800" dist="38100" dir="2700000" algn="tl" rotWithShape="0">
              <a:prstClr val="black">
                <a:alpha val="40000"/>
              </a:prstClr>
            </a:outerShdw>
          </a:effectLst>
        </p:spPr>
      </p:pic>
      <p:sp>
        <p:nvSpPr>
          <p:cNvPr id="6" name="Content Placeholder 2">
            <a:extLst>
              <a:ext uri="{FF2B5EF4-FFF2-40B4-BE49-F238E27FC236}">
                <a16:creationId xmlns:a16="http://schemas.microsoft.com/office/drawing/2014/main" id="{82238D47-9C3F-4874-8503-89DF6D770CC6}"/>
              </a:ext>
            </a:extLst>
          </p:cNvPr>
          <p:cNvSpPr txBox="1">
            <a:spLocks/>
          </p:cNvSpPr>
          <p:nvPr/>
        </p:nvSpPr>
        <p:spPr>
          <a:xfrm>
            <a:off x="838200" y="3410712"/>
            <a:ext cx="10515600" cy="14538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2016 OSRP contains the following action items related to open space protection (adding to the items related to OSC-PRC discussed on 6-21-21):</a:t>
            </a:r>
            <a:br>
              <a:rPr lang="en-US" sz="1400" dirty="0"/>
            </a:br>
            <a:endParaRPr lang="en-US" sz="1800" dirty="0"/>
          </a:p>
          <a:p>
            <a:pPr marL="914400" lvl="1" indent="-457200">
              <a:buFont typeface="+mj-lt"/>
              <a:buAutoNum type="arabicPeriod"/>
            </a:pPr>
            <a:r>
              <a:rPr lang="en-US" sz="1600" dirty="0"/>
              <a:t>Protect, enhance and preserve the rural character and historic landscapes </a:t>
            </a:r>
          </a:p>
          <a:p>
            <a:pPr marL="914400" lvl="1" indent="-457200">
              <a:buFont typeface="+mj-lt"/>
              <a:buAutoNum type="arabicPeriod"/>
            </a:pPr>
            <a:r>
              <a:rPr lang="en-US" sz="1600" dirty="0"/>
              <a:t>Protect Harvard’s agricultural land </a:t>
            </a:r>
          </a:p>
        </p:txBody>
      </p:sp>
      <p:sp>
        <p:nvSpPr>
          <p:cNvPr id="7" name="TextBox 6">
            <a:extLst>
              <a:ext uri="{FF2B5EF4-FFF2-40B4-BE49-F238E27FC236}">
                <a16:creationId xmlns:a16="http://schemas.microsoft.com/office/drawing/2014/main" id="{C5ABE323-CA29-4865-9D77-0A3A6AE5713B}"/>
              </a:ext>
            </a:extLst>
          </p:cNvPr>
          <p:cNvSpPr txBox="1"/>
          <p:nvPr/>
        </p:nvSpPr>
        <p:spPr>
          <a:xfrm>
            <a:off x="955548" y="5096256"/>
            <a:ext cx="10280904" cy="1015663"/>
          </a:xfrm>
          <a:prstGeom prst="rect">
            <a:avLst/>
          </a:prstGeom>
          <a:noFill/>
        </p:spPr>
        <p:txBody>
          <a:bodyPr wrap="square" rtlCol="0">
            <a:spAutoFit/>
          </a:bodyPr>
          <a:lstStyle/>
          <a:p>
            <a:r>
              <a:rPr lang="en-US" sz="2000" dirty="0"/>
              <a:t>The 2016 OSRP also emphasizes protecting Harvard’s rural character and historic landscapes. This includes preserving and maintaining viewsheds, protecting agriculture, protecting water resources and wetlands, creating wildlife corridors, and preserving habitat.</a:t>
            </a:r>
          </a:p>
        </p:txBody>
      </p:sp>
      <p:sp>
        <p:nvSpPr>
          <p:cNvPr id="8" name="Slide Number Placeholder 7">
            <a:extLst>
              <a:ext uri="{FF2B5EF4-FFF2-40B4-BE49-F238E27FC236}">
                <a16:creationId xmlns:a16="http://schemas.microsoft.com/office/drawing/2014/main" id="{98D72BD1-01D1-45C7-8AD9-CC11956DCC8B}"/>
              </a:ext>
            </a:extLst>
          </p:cNvPr>
          <p:cNvSpPr>
            <a:spLocks noGrp="1"/>
          </p:cNvSpPr>
          <p:nvPr>
            <p:ph type="sldNum" sz="quarter" idx="12"/>
          </p:nvPr>
        </p:nvSpPr>
        <p:spPr/>
        <p:txBody>
          <a:bodyPr/>
          <a:lstStyle/>
          <a:p>
            <a:fld id="{30538FA8-A69A-4F1D-A523-919047E0F341}" type="slidenum">
              <a:rPr lang="en-US" smtClean="0"/>
              <a:t>17</a:t>
            </a:fld>
            <a:endParaRPr lang="en-US" dirty="0"/>
          </a:p>
        </p:txBody>
      </p:sp>
    </p:spTree>
    <p:extLst>
      <p:ext uri="{BB962C8B-B14F-4D97-AF65-F5344CB8AC3E}">
        <p14:creationId xmlns:p14="http://schemas.microsoft.com/office/powerpoint/2010/main" val="1725862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3F47-BF03-4E28-BCA0-FF4ABF258F43}"/>
              </a:ext>
            </a:extLst>
          </p:cNvPr>
          <p:cNvSpPr>
            <a:spLocks noGrp="1"/>
          </p:cNvSpPr>
          <p:nvPr>
            <p:ph type="title"/>
          </p:nvPr>
        </p:nvSpPr>
        <p:spPr>
          <a:xfrm>
            <a:off x="838200" y="365126"/>
            <a:ext cx="10515600" cy="973818"/>
          </a:xfrm>
        </p:spPr>
        <p:txBody>
          <a:bodyPr/>
          <a:lstStyle/>
          <a:p>
            <a:r>
              <a:rPr lang="en-US" dirty="0"/>
              <a:t>Open Space in the </a:t>
            </a:r>
            <a:r>
              <a:rPr lang="en-US" i="1" dirty="0">
                <a:solidFill>
                  <a:srgbClr val="C00000"/>
                </a:solidFill>
                <a:effectLst>
                  <a:outerShdw blurRad="38100" dist="38100" dir="2700000" algn="tl">
                    <a:srgbClr val="000000">
                      <a:alpha val="43137"/>
                    </a:srgbClr>
                  </a:outerShdw>
                </a:effectLst>
              </a:rPr>
              <a:t>Proposed</a:t>
            </a:r>
            <a:r>
              <a:rPr lang="en-US" dirty="0"/>
              <a:t> OSRD Bylaw</a:t>
            </a:r>
          </a:p>
        </p:txBody>
      </p:sp>
      <p:sp>
        <p:nvSpPr>
          <p:cNvPr id="3" name="Content Placeholder 2">
            <a:extLst>
              <a:ext uri="{FF2B5EF4-FFF2-40B4-BE49-F238E27FC236}">
                <a16:creationId xmlns:a16="http://schemas.microsoft.com/office/drawing/2014/main" id="{D3E8B169-E820-488D-B74F-630D6DC8BCF5}"/>
              </a:ext>
            </a:extLst>
          </p:cNvPr>
          <p:cNvSpPr>
            <a:spLocks noGrp="1"/>
          </p:cNvSpPr>
          <p:nvPr>
            <p:ph idx="1"/>
          </p:nvPr>
        </p:nvSpPr>
        <p:spPr>
          <a:xfrm>
            <a:off x="838200" y="1880681"/>
            <a:ext cx="10515600" cy="4296281"/>
          </a:xfrm>
        </p:spPr>
        <p:txBody>
          <a:bodyPr>
            <a:normAutofit fontScale="92500"/>
          </a:bodyPr>
          <a:lstStyle/>
          <a:p>
            <a:r>
              <a:rPr lang="en-US" dirty="0"/>
              <a:t>Open space is the </a:t>
            </a:r>
            <a:r>
              <a:rPr lang="en-US" u="sng" dirty="0"/>
              <a:t>central organizing principle </a:t>
            </a:r>
            <a:r>
              <a:rPr lang="en-US" dirty="0"/>
              <a:t>of the OSRD Bylaw.</a:t>
            </a:r>
          </a:p>
          <a:p>
            <a:pPr marL="0" indent="0">
              <a:buNone/>
            </a:pPr>
            <a:endParaRPr lang="en-US" dirty="0"/>
          </a:p>
          <a:p>
            <a:r>
              <a:rPr lang="en-US" dirty="0"/>
              <a:t>Open space for the purpose of this Bylaw shall be generally defined as:</a:t>
            </a:r>
          </a:p>
          <a:p>
            <a:pPr marL="231775" indent="0">
              <a:buNone/>
            </a:pPr>
            <a:r>
              <a:rPr lang="en-US" sz="2600" i="1" dirty="0">
                <a:solidFill>
                  <a:srgbClr val="C00000"/>
                </a:solidFill>
              </a:rPr>
              <a:t>“…areas of woodlands, fields, meadows, wetlands, and water resources, trails and other natural and man-made amenities not within individual building lots; and set aside for the use and enjoyment of residents, visitors and other persons, unoccupied by buildings or facilities unless related to recreational activities, and accessible to and adequate for persons and functions it is designed to serve. Generally, open space is intended to provide light and air and is designed for either conservation, scenic, or recreational purposes.”</a:t>
            </a:r>
          </a:p>
        </p:txBody>
      </p:sp>
      <p:sp>
        <p:nvSpPr>
          <p:cNvPr id="4" name="TextBox 3">
            <a:extLst>
              <a:ext uri="{FF2B5EF4-FFF2-40B4-BE49-F238E27FC236}">
                <a16:creationId xmlns:a16="http://schemas.microsoft.com/office/drawing/2014/main" id="{72E0984A-20AD-4993-94D0-E91F171F49ED}"/>
              </a:ext>
            </a:extLst>
          </p:cNvPr>
          <p:cNvSpPr txBox="1"/>
          <p:nvPr/>
        </p:nvSpPr>
        <p:spPr>
          <a:xfrm>
            <a:off x="1115785" y="1228583"/>
            <a:ext cx="9960429" cy="400110"/>
          </a:xfrm>
          <a:prstGeom prst="rect">
            <a:avLst/>
          </a:prstGeom>
          <a:noFill/>
        </p:spPr>
        <p:txBody>
          <a:bodyPr wrap="square" rtlCol="0">
            <a:spAutoFit/>
          </a:bodyPr>
          <a:lstStyle/>
          <a:p>
            <a:pPr algn="ctr"/>
            <a:r>
              <a:rPr lang="en-US" sz="2000" i="1" dirty="0"/>
              <a:t>Current Bylaw Draft Version 1 – May 2021</a:t>
            </a:r>
          </a:p>
        </p:txBody>
      </p:sp>
      <p:sp>
        <p:nvSpPr>
          <p:cNvPr id="5" name="Slide Number Placeholder 4">
            <a:extLst>
              <a:ext uri="{FF2B5EF4-FFF2-40B4-BE49-F238E27FC236}">
                <a16:creationId xmlns:a16="http://schemas.microsoft.com/office/drawing/2014/main" id="{03AC00FC-2235-477F-A115-AE03F8222925}"/>
              </a:ext>
            </a:extLst>
          </p:cNvPr>
          <p:cNvSpPr>
            <a:spLocks noGrp="1"/>
          </p:cNvSpPr>
          <p:nvPr>
            <p:ph type="sldNum" sz="quarter" idx="12"/>
          </p:nvPr>
        </p:nvSpPr>
        <p:spPr/>
        <p:txBody>
          <a:bodyPr/>
          <a:lstStyle/>
          <a:p>
            <a:fld id="{30538FA8-A69A-4F1D-A523-919047E0F341}" type="slidenum">
              <a:rPr lang="en-US" smtClean="0"/>
              <a:t>18</a:t>
            </a:fld>
            <a:endParaRPr lang="en-US"/>
          </a:p>
        </p:txBody>
      </p:sp>
    </p:spTree>
    <p:extLst>
      <p:ext uri="{BB962C8B-B14F-4D97-AF65-F5344CB8AC3E}">
        <p14:creationId xmlns:p14="http://schemas.microsoft.com/office/powerpoint/2010/main" val="3691563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11ABBD-681B-4857-939B-69B6AB3FD123}"/>
              </a:ext>
            </a:extLst>
          </p:cNvPr>
          <p:cNvSpPr>
            <a:spLocks noGrp="1"/>
          </p:cNvSpPr>
          <p:nvPr>
            <p:ph type="sldNum" sz="quarter" idx="12"/>
          </p:nvPr>
        </p:nvSpPr>
        <p:spPr/>
        <p:txBody>
          <a:bodyPr/>
          <a:lstStyle/>
          <a:p>
            <a:fld id="{30538FA8-A69A-4F1D-A523-919047E0F341}" type="slidenum">
              <a:rPr lang="en-US" smtClean="0"/>
              <a:t>19</a:t>
            </a:fld>
            <a:endParaRPr lang="en-US"/>
          </a:p>
        </p:txBody>
      </p:sp>
      <p:sp>
        <p:nvSpPr>
          <p:cNvPr id="3" name="Title 6">
            <a:extLst>
              <a:ext uri="{FF2B5EF4-FFF2-40B4-BE49-F238E27FC236}">
                <a16:creationId xmlns:a16="http://schemas.microsoft.com/office/drawing/2014/main" id="{1002E4BE-2B6A-4757-A477-E2606B7AE332}"/>
              </a:ext>
            </a:extLst>
          </p:cNvPr>
          <p:cNvSpPr txBox="1">
            <a:spLocks/>
          </p:cNvSpPr>
          <p:nvPr/>
        </p:nvSpPr>
        <p:spPr>
          <a:xfrm>
            <a:off x="546100" y="365125"/>
            <a:ext cx="9004300" cy="9556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Anatomy of a Bylaw</a:t>
            </a:r>
            <a:endParaRPr lang="en-US" dirty="0"/>
          </a:p>
        </p:txBody>
      </p:sp>
      <p:sp>
        <p:nvSpPr>
          <p:cNvPr id="4" name="Star: 4 Points 3">
            <a:extLst>
              <a:ext uri="{FF2B5EF4-FFF2-40B4-BE49-F238E27FC236}">
                <a16:creationId xmlns:a16="http://schemas.microsoft.com/office/drawing/2014/main" id="{014190DF-7C4F-4A52-83B5-55BBF327F259}"/>
              </a:ext>
            </a:extLst>
          </p:cNvPr>
          <p:cNvSpPr/>
          <p:nvPr/>
        </p:nvSpPr>
        <p:spPr>
          <a:xfrm>
            <a:off x="546100" y="1320800"/>
            <a:ext cx="622300" cy="6985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05127DC-83C2-4840-99D5-3C8D2D2874FA}"/>
              </a:ext>
            </a:extLst>
          </p:cNvPr>
          <p:cNvSpPr txBox="1"/>
          <p:nvPr/>
        </p:nvSpPr>
        <p:spPr>
          <a:xfrm>
            <a:off x="1295400" y="1439217"/>
            <a:ext cx="10350500" cy="461665"/>
          </a:xfrm>
          <a:prstGeom prst="rect">
            <a:avLst/>
          </a:prstGeom>
          <a:noFill/>
        </p:spPr>
        <p:txBody>
          <a:bodyPr wrap="square" rtlCol="0">
            <a:spAutoFit/>
          </a:bodyPr>
          <a:lstStyle/>
          <a:p>
            <a:r>
              <a:rPr lang="en-US" sz="2400" b="1" dirty="0">
                <a:solidFill>
                  <a:srgbClr val="4472C4"/>
                </a:solidFill>
                <a:effectLst>
                  <a:outerShdw blurRad="38100" dist="38100" dir="2700000" algn="tl">
                    <a:srgbClr val="000000">
                      <a:alpha val="43137"/>
                    </a:srgbClr>
                  </a:outerShdw>
                </a:effectLst>
              </a:rPr>
              <a:t>Proposed Replacement Section 125-35 of the Town of Harvard Protective Bylaw</a:t>
            </a:r>
          </a:p>
        </p:txBody>
      </p:sp>
      <p:sp>
        <p:nvSpPr>
          <p:cNvPr id="6" name="TextBox 5">
            <a:extLst>
              <a:ext uri="{FF2B5EF4-FFF2-40B4-BE49-F238E27FC236}">
                <a16:creationId xmlns:a16="http://schemas.microsoft.com/office/drawing/2014/main" id="{F750EFFE-07FE-40E1-AAD9-5FB3F3A90ACA}"/>
              </a:ext>
            </a:extLst>
          </p:cNvPr>
          <p:cNvSpPr txBox="1"/>
          <p:nvPr/>
        </p:nvSpPr>
        <p:spPr>
          <a:xfrm>
            <a:off x="1295400" y="2019299"/>
            <a:ext cx="9271000" cy="3170099"/>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solidFill>
                  <a:srgbClr val="4472C4"/>
                </a:solidFill>
              </a:rPr>
              <a:t>Section A – Purpose and Intent</a:t>
            </a:r>
          </a:p>
          <a:p>
            <a:pPr marL="285750" indent="-285750">
              <a:buFont typeface="Wingdings" panose="05000000000000000000" pitchFamily="2" charset="2"/>
              <a:buChar char="Ø"/>
            </a:pPr>
            <a:r>
              <a:rPr lang="en-US" sz="2000" dirty="0">
                <a:solidFill>
                  <a:srgbClr val="4472C4"/>
                </a:solidFill>
              </a:rPr>
              <a:t>Section B – Applicability</a:t>
            </a:r>
          </a:p>
          <a:p>
            <a:pPr marL="285750" indent="-285750">
              <a:buFont typeface="Wingdings" panose="05000000000000000000" pitchFamily="2" charset="2"/>
              <a:buChar char="Ø"/>
            </a:pPr>
            <a:r>
              <a:rPr lang="en-US" sz="2000" dirty="0">
                <a:solidFill>
                  <a:srgbClr val="4472C4"/>
                </a:solidFill>
              </a:rPr>
              <a:t>Section C – Definitions</a:t>
            </a:r>
          </a:p>
          <a:p>
            <a:pPr marL="285750" indent="-285750">
              <a:buFont typeface="Wingdings" panose="05000000000000000000" pitchFamily="2" charset="2"/>
              <a:buChar char="Ø"/>
            </a:pPr>
            <a:r>
              <a:rPr lang="en-US" sz="2000" dirty="0">
                <a:solidFill>
                  <a:srgbClr val="C00000"/>
                </a:solidFill>
              </a:rPr>
              <a:t>Section D – Open Space </a:t>
            </a:r>
          </a:p>
          <a:p>
            <a:pPr marL="285750" indent="-285750">
              <a:buFont typeface="Wingdings" panose="05000000000000000000" pitchFamily="2" charset="2"/>
              <a:buChar char="Ø"/>
            </a:pPr>
            <a:r>
              <a:rPr lang="en-US" sz="2000" dirty="0">
                <a:solidFill>
                  <a:srgbClr val="4472C4"/>
                </a:solidFill>
              </a:rPr>
              <a:t>Section E – Development Density</a:t>
            </a:r>
          </a:p>
          <a:p>
            <a:pPr marL="285750" indent="-285750">
              <a:buFont typeface="Wingdings" panose="05000000000000000000" pitchFamily="2" charset="2"/>
              <a:buChar char="Ø"/>
            </a:pPr>
            <a:r>
              <a:rPr lang="en-US" sz="2000" dirty="0">
                <a:solidFill>
                  <a:srgbClr val="4472C4"/>
                </a:solidFill>
              </a:rPr>
              <a:t>Section F – Permitted Uses</a:t>
            </a:r>
          </a:p>
          <a:p>
            <a:pPr marL="285750" indent="-285750">
              <a:buFont typeface="Wingdings" panose="05000000000000000000" pitchFamily="2" charset="2"/>
              <a:buChar char="Ø"/>
            </a:pPr>
            <a:r>
              <a:rPr lang="en-US" sz="2000" dirty="0">
                <a:solidFill>
                  <a:srgbClr val="4472C4"/>
                </a:solidFill>
              </a:rPr>
              <a:t>Section G – Conditional Uses</a:t>
            </a:r>
          </a:p>
          <a:p>
            <a:pPr marL="285750" indent="-285750">
              <a:buFont typeface="Wingdings" panose="05000000000000000000" pitchFamily="2" charset="2"/>
              <a:buChar char="Ø"/>
            </a:pPr>
            <a:r>
              <a:rPr lang="en-US" sz="2000" dirty="0">
                <a:solidFill>
                  <a:srgbClr val="4472C4"/>
                </a:solidFill>
              </a:rPr>
              <a:t>Section H – Dimensional and Design Requirements</a:t>
            </a:r>
          </a:p>
          <a:p>
            <a:pPr marL="285750" indent="-285750">
              <a:buFont typeface="Wingdings" panose="05000000000000000000" pitchFamily="2" charset="2"/>
              <a:buChar char="Ø"/>
            </a:pPr>
            <a:r>
              <a:rPr lang="en-US" sz="2000" dirty="0">
                <a:solidFill>
                  <a:srgbClr val="4472C4"/>
                </a:solidFill>
              </a:rPr>
              <a:t>Section I – Project Site Design Process</a:t>
            </a:r>
          </a:p>
          <a:p>
            <a:pPr marL="285750" indent="-285750">
              <a:buFont typeface="Wingdings" panose="05000000000000000000" pitchFamily="2" charset="2"/>
              <a:buChar char="Ø"/>
            </a:pPr>
            <a:r>
              <a:rPr lang="en-US" sz="2000" dirty="0">
                <a:solidFill>
                  <a:srgbClr val="4472C4"/>
                </a:solidFill>
              </a:rPr>
              <a:t>Section J – Formal Process and Application</a:t>
            </a:r>
          </a:p>
        </p:txBody>
      </p:sp>
      <p:sp>
        <p:nvSpPr>
          <p:cNvPr id="7" name="Double Brace 6">
            <a:extLst>
              <a:ext uri="{FF2B5EF4-FFF2-40B4-BE49-F238E27FC236}">
                <a16:creationId xmlns:a16="http://schemas.microsoft.com/office/drawing/2014/main" id="{184C084E-1261-4766-BF49-D7A7F52D9DBA}"/>
              </a:ext>
            </a:extLst>
          </p:cNvPr>
          <p:cNvSpPr/>
          <p:nvPr/>
        </p:nvSpPr>
        <p:spPr>
          <a:xfrm>
            <a:off x="1003300" y="3265443"/>
            <a:ext cx="3352800" cy="328657"/>
          </a:xfrm>
          <a:prstGeom prst="bracePair">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8" name="TextBox 7">
            <a:extLst>
              <a:ext uri="{FF2B5EF4-FFF2-40B4-BE49-F238E27FC236}">
                <a16:creationId xmlns:a16="http://schemas.microsoft.com/office/drawing/2014/main" id="{768347BD-B360-4417-B4A7-CFCE2B8C488F}"/>
              </a:ext>
            </a:extLst>
          </p:cNvPr>
          <p:cNvSpPr txBox="1"/>
          <p:nvPr/>
        </p:nvSpPr>
        <p:spPr>
          <a:xfrm>
            <a:off x="4483100" y="3244334"/>
            <a:ext cx="2159000" cy="369332"/>
          </a:xfrm>
          <a:prstGeom prst="rect">
            <a:avLst/>
          </a:prstGeom>
          <a:noFill/>
        </p:spPr>
        <p:txBody>
          <a:bodyPr wrap="square" rtlCol="0">
            <a:spAutoFit/>
          </a:bodyPr>
          <a:lstStyle/>
          <a:p>
            <a:r>
              <a:rPr lang="en-US" b="1" dirty="0">
                <a:solidFill>
                  <a:srgbClr val="C00000"/>
                </a:solidFill>
              </a:rPr>
              <a:t>Next for Discussion</a:t>
            </a:r>
          </a:p>
        </p:txBody>
      </p:sp>
    </p:spTree>
    <p:extLst>
      <p:ext uri="{BB962C8B-B14F-4D97-AF65-F5344CB8AC3E}">
        <p14:creationId xmlns:p14="http://schemas.microsoft.com/office/powerpoint/2010/main" val="421220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MAIN IDEA: </a:t>
            </a:r>
            <a:br>
              <a:rPr lang="en-US" sz="4000" dirty="0"/>
            </a:br>
            <a:r>
              <a:rPr lang="en-US" sz="4000" dirty="0"/>
              <a:t>Open Space Residential Development (OSRD)</a:t>
            </a:r>
          </a:p>
        </p:txBody>
      </p:sp>
      <p:sp>
        <p:nvSpPr>
          <p:cNvPr id="4" name="Slide Number Placeholder 3"/>
          <p:cNvSpPr>
            <a:spLocks noGrp="1"/>
          </p:cNvSpPr>
          <p:nvPr>
            <p:ph type="sldNum" sz="quarter" idx="12"/>
          </p:nvPr>
        </p:nvSpPr>
        <p:spPr/>
        <p:txBody>
          <a:bodyPr/>
          <a:lstStyle/>
          <a:p>
            <a:fld id="{30538FA8-A69A-4F1D-A523-919047E0F341}" type="slidenum">
              <a:rPr lang="en-US" smtClean="0"/>
              <a:t>2</a:t>
            </a:fld>
            <a:endParaRPr lang="en-US" dirty="0"/>
          </a:p>
        </p:txBody>
      </p:sp>
      <p:grpSp>
        <p:nvGrpSpPr>
          <p:cNvPr id="10" name="Group 9"/>
          <p:cNvGrpSpPr/>
          <p:nvPr/>
        </p:nvGrpSpPr>
        <p:grpSpPr>
          <a:xfrm>
            <a:off x="540291" y="1858083"/>
            <a:ext cx="4865662" cy="4347745"/>
            <a:chOff x="668438" y="1752836"/>
            <a:chExt cx="4865662" cy="4347745"/>
          </a:xfrm>
        </p:grpSpPr>
        <p:pic>
          <p:nvPicPr>
            <p:cNvPr id="6" name="Picture 5">
              <a:extLst>
                <a:ext uri="{FF2B5EF4-FFF2-40B4-BE49-F238E27FC236}">
                  <a16:creationId xmlns:a16="http://schemas.microsoft.com/office/drawing/2014/main" id="{32855286-680D-4FC7-A59E-9485E484C9C1}"/>
                </a:ext>
              </a:extLst>
            </p:cNvPr>
            <p:cNvPicPr>
              <a:picLocks noChangeAspect="1"/>
            </p:cNvPicPr>
            <p:nvPr/>
          </p:nvPicPr>
          <p:blipFill>
            <a:blip r:embed="rId2"/>
            <a:stretch>
              <a:fillRect/>
            </a:stretch>
          </p:blipFill>
          <p:spPr>
            <a:xfrm>
              <a:off x="668438" y="1752836"/>
              <a:ext cx="4865662" cy="3916265"/>
            </a:xfrm>
            <a:prstGeom prst="rect">
              <a:avLst/>
            </a:prstGeom>
          </p:spPr>
        </p:pic>
        <p:sp>
          <p:nvSpPr>
            <p:cNvPr id="8" name="TextBox 7"/>
            <p:cNvSpPr txBox="1"/>
            <p:nvPr/>
          </p:nvSpPr>
          <p:spPr>
            <a:xfrm>
              <a:off x="1903615" y="5731249"/>
              <a:ext cx="2106410" cy="369332"/>
            </a:xfrm>
            <a:prstGeom prst="rect">
              <a:avLst/>
            </a:prstGeom>
            <a:noFill/>
          </p:spPr>
          <p:txBody>
            <a:bodyPr wrap="none" rtlCol="0">
              <a:spAutoFit/>
            </a:bodyPr>
            <a:lstStyle/>
            <a:p>
              <a:r>
                <a:rPr lang="en-US" dirty="0"/>
                <a:t>Conventional Zoning</a:t>
              </a:r>
            </a:p>
          </p:txBody>
        </p:sp>
      </p:grpSp>
      <p:grpSp>
        <p:nvGrpSpPr>
          <p:cNvPr id="11" name="Group 10"/>
          <p:cNvGrpSpPr/>
          <p:nvPr/>
        </p:nvGrpSpPr>
        <p:grpSpPr>
          <a:xfrm>
            <a:off x="6718914" y="1574704"/>
            <a:ext cx="4741680" cy="4672688"/>
            <a:chOff x="6239760" y="1566392"/>
            <a:chExt cx="4741680" cy="4672688"/>
          </a:xfrm>
        </p:grpSpPr>
        <p:pic>
          <p:nvPicPr>
            <p:cNvPr id="7" name="Picture 6">
              <a:extLst>
                <a:ext uri="{FF2B5EF4-FFF2-40B4-BE49-F238E27FC236}">
                  <a16:creationId xmlns:a16="http://schemas.microsoft.com/office/drawing/2014/main" id="{3C855C57-A082-4B5F-AB48-A23847DF9283}"/>
                </a:ext>
              </a:extLst>
            </p:cNvPr>
            <p:cNvPicPr>
              <a:picLocks noChangeAspect="1"/>
            </p:cNvPicPr>
            <p:nvPr/>
          </p:nvPicPr>
          <p:blipFill>
            <a:blip r:embed="rId3"/>
            <a:stretch>
              <a:fillRect/>
            </a:stretch>
          </p:blipFill>
          <p:spPr>
            <a:xfrm>
              <a:off x="6239760" y="1566392"/>
              <a:ext cx="4741680" cy="4164857"/>
            </a:xfrm>
            <a:prstGeom prst="rect">
              <a:avLst/>
            </a:prstGeom>
          </p:spPr>
        </p:pic>
        <p:sp>
          <p:nvSpPr>
            <p:cNvPr id="9" name="TextBox 8"/>
            <p:cNvSpPr txBox="1"/>
            <p:nvPr/>
          </p:nvSpPr>
          <p:spPr>
            <a:xfrm>
              <a:off x="6732746" y="5592749"/>
              <a:ext cx="3755708" cy="646331"/>
            </a:xfrm>
            <a:prstGeom prst="rect">
              <a:avLst/>
            </a:prstGeom>
            <a:noFill/>
          </p:spPr>
          <p:txBody>
            <a:bodyPr wrap="none" rtlCol="0">
              <a:spAutoFit/>
            </a:bodyPr>
            <a:lstStyle/>
            <a:p>
              <a:pPr algn="ctr"/>
              <a:r>
                <a:rPr lang="en-US" dirty="0"/>
                <a:t>Open Space Residential Development </a:t>
              </a:r>
            </a:p>
            <a:p>
              <a:pPr algn="ctr"/>
              <a:r>
                <a:rPr lang="en-US" dirty="0"/>
                <a:t>(OSRD)</a:t>
              </a:r>
            </a:p>
          </p:txBody>
        </p:sp>
      </p:grpSp>
      <p:sp>
        <p:nvSpPr>
          <p:cNvPr id="12" name="Rectangle 11"/>
          <p:cNvSpPr/>
          <p:nvPr/>
        </p:nvSpPr>
        <p:spPr>
          <a:xfrm>
            <a:off x="5512747" y="3176331"/>
            <a:ext cx="992579"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Vs.</a:t>
            </a:r>
          </a:p>
        </p:txBody>
      </p:sp>
      <p:sp>
        <p:nvSpPr>
          <p:cNvPr id="13" name="Rectangle 12"/>
          <p:cNvSpPr/>
          <p:nvPr/>
        </p:nvSpPr>
        <p:spPr>
          <a:xfrm>
            <a:off x="2119744" y="6301228"/>
            <a:ext cx="7647709" cy="452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32-33 Single Family Homes on the same acreage</a:t>
            </a:r>
          </a:p>
        </p:txBody>
      </p:sp>
    </p:spTree>
    <p:extLst>
      <p:ext uri="{BB962C8B-B14F-4D97-AF65-F5344CB8AC3E}">
        <p14:creationId xmlns:p14="http://schemas.microsoft.com/office/powerpoint/2010/main" val="392311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565221-BC5D-4869-B741-B4F4663B37F5}"/>
              </a:ext>
            </a:extLst>
          </p:cNvPr>
          <p:cNvPicPr>
            <a:picLocks noChangeAspect="1"/>
          </p:cNvPicPr>
          <p:nvPr/>
        </p:nvPicPr>
        <p:blipFill>
          <a:blip r:embed="rId2"/>
          <a:stretch>
            <a:fillRect/>
          </a:stretch>
        </p:blipFill>
        <p:spPr>
          <a:xfrm>
            <a:off x="601432" y="548537"/>
            <a:ext cx="10989136" cy="2336673"/>
          </a:xfrm>
          <a:prstGeom prst="rect">
            <a:avLst/>
          </a:prstGeom>
          <a:ln w="25400">
            <a:solidFill>
              <a:srgbClr val="0070C0"/>
            </a:solidFill>
          </a:ln>
        </p:spPr>
      </p:pic>
      <p:sp>
        <p:nvSpPr>
          <p:cNvPr id="6" name="TextBox 5">
            <a:extLst>
              <a:ext uri="{FF2B5EF4-FFF2-40B4-BE49-F238E27FC236}">
                <a16:creationId xmlns:a16="http://schemas.microsoft.com/office/drawing/2014/main" id="{82C365D0-2327-472B-A948-7A63A0B89EDB}"/>
              </a:ext>
            </a:extLst>
          </p:cNvPr>
          <p:cNvSpPr txBox="1"/>
          <p:nvPr/>
        </p:nvSpPr>
        <p:spPr>
          <a:xfrm>
            <a:off x="601431" y="3307080"/>
            <a:ext cx="6824980" cy="2677656"/>
          </a:xfrm>
          <a:prstGeom prst="rect">
            <a:avLst/>
          </a:prstGeom>
          <a:noFill/>
        </p:spPr>
        <p:txBody>
          <a:bodyPr wrap="square" rtlCol="0">
            <a:spAutoFit/>
          </a:bodyPr>
          <a:lstStyle/>
          <a:p>
            <a:r>
              <a:rPr lang="en-US" sz="2400" dirty="0"/>
              <a:t>If we can reasonably accomplish this level of specificity but also maintain the strength and energy of this part of the Bylaw, we may be successful. As noted earlier, length resulting from fine detail is not necessarily a weakness. It just needs to be clear and explainable. Why are these provisions in here? What is their purpose?</a:t>
            </a:r>
          </a:p>
        </p:txBody>
      </p:sp>
      <p:sp>
        <p:nvSpPr>
          <p:cNvPr id="7" name="Slide Number Placeholder 6">
            <a:extLst>
              <a:ext uri="{FF2B5EF4-FFF2-40B4-BE49-F238E27FC236}">
                <a16:creationId xmlns:a16="http://schemas.microsoft.com/office/drawing/2014/main" id="{F069B4E0-C880-4310-8C84-6C36E18116AE}"/>
              </a:ext>
            </a:extLst>
          </p:cNvPr>
          <p:cNvSpPr>
            <a:spLocks noGrp="1"/>
          </p:cNvSpPr>
          <p:nvPr>
            <p:ph type="sldNum" sz="quarter" idx="12"/>
          </p:nvPr>
        </p:nvSpPr>
        <p:spPr/>
        <p:txBody>
          <a:bodyPr/>
          <a:lstStyle/>
          <a:p>
            <a:fld id="{30538FA8-A69A-4F1D-A523-919047E0F341}" type="slidenum">
              <a:rPr lang="en-US" smtClean="0"/>
              <a:t>20</a:t>
            </a:fld>
            <a:endParaRPr lang="en-US"/>
          </a:p>
        </p:txBody>
      </p:sp>
      <p:pic>
        <p:nvPicPr>
          <p:cNvPr id="9" name="Picture 8">
            <a:extLst>
              <a:ext uri="{FF2B5EF4-FFF2-40B4-BE49-F238E27FC236}">
                <a16:creationId xmlns:a16="http://schemas.microsoft.com/office/drawing/2014/main" id="{8E6FBFB7-6B71-4F03-97B2-8222A0806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895" y="3052508"/>
            <a:ext cx="3923673" cy="325695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4593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F8A693-2509-4982-90E4-1A720086F9EB}"/>
              </a:ext>
            </a:extLst>
          </p:cNvPr>
          <p:cNvPicPr>
            <a:picLocks noChangeAspect="1"/>
          </p:cNvPicPr>
          <p:nvPr/>
        </p:nvPicPr>
        <p:blipFill>
          <a:blip r:embed="rId2"/>
          <a:stretch>
            <a:fillRect/>
          </a:stretch>
        </p:blipFill>
        <p:spPr>
          <a:xfrm>
            <a:off x="206121" y="644937"/>
            <a:ext cx="8768964" cy="5414487"/>
          </a:xfrm>
          <a:prstGeom prst="rect">
            <a:avLst/>
          </a:prstGeom>
        </p:spPr>
      </p:pic>
      <p:sp>
        <p:nvSpPr>
          <p:cNvPr id="4" name="TextBox 3">
            <a:extLst>
              <a:ext uri="{FF2B5EF4-FFF2-40B4-BE49-F238E27FC236}">
                <a16:creationId xmlns:a16="http://schemas.microsoft.com/office/drawing/2014/main" id="{15F294DF-5999-48A0-8D5A-A8180C042801}"/>
              </a:ext>
            </a:extLst>
          </p:cNvPr>
          <p:cNvSpPr txBox="1"/>
          <p:nvPr/>
        </p:nvSpPr>
        <p:spPr>
          <a:xfrm>
            <a:off x="9168384" y="548640"/>
            <a:ext cx="2609088" cy="5786199"/>
          </a:xfrm>
          <a:prstGeom prst="rect">
            <a:avLst/>
          </a:prstGeom>
          <a:solidFill>
            <a:schemeClr val="accent4">
              <a:lumMod val="20000"/>
              <a:lumOff val="80000"/>
            </a:schemeClr>
          </a:solidFill>
          <a:ln w="25400" cmpd="dbl">
            <a:solidFill>
              <a:schemeClr val="tx1"/>
            </a:solidFill>
          </a:ln>
        </p:spPr>
        <p:txBody>
          <a:bodyPr wrap="square" rtlCol="0">
            <a:spAutoFit/>
          </a:bodyPr>
          <a:lstStyle/>
          <a:p>
            <a:pPr algn="ctr"/>
            <a:r>
              <a:rPr lang="en-US" b="1" dirty="0">
                <a:latin typeface="Cambria" panose="02040503050406030204" pitchFamily="18" charset="0"/>
                <a:ea typeface="Cambria" panose="02040503050406030204" pitchFamily="18" charset="0"/>
              </a:rPr>
              <a:t>Comments</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The foundational principle is to protect </a:t>
            </a:r>
            <a:r>
              <a:rPr lang="en-US" sz="1600" i="1" dirty="0">
                <a:latin typeface="Cambria" panose="02040503050406030204" pitchFamily="18" charset="0"/>
                <a:ea typeface="Cambria" panose="02040503050406030204" pitchFamily="18" charset="0"/>
              </a:rPr>
              <a:t>at least </a:t>
            </a:r>
            <a:r>
              <a:rPr lang="en-US" sz="1600" dirty="0">
                <a:latin typeface="Cambria" panose="02040503050406030204" pitchFamily="18" charset="0"/>
                <a:ea typeface="Cambria" panose="02040503050406030204" pitchFamily="18" charset="0"/>
              </a:rPr>
              <a:t>50% of the parcel in open space.</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The PRPA is essentially undevelopable. These are lands such as wetlands and steep slopes.</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The SRPA is open space that is developable but desirable to protect.</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As written, at least 75% of PRPA + SPRA must remain in natural state.</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Open space areas are determined </a:t>
            </a:r>
            <a:r>
              <a:rPr lang="en-US" sz="1600" i="1" dirty="0">
                <a:latin typeface="Cambria" panose="02040503050406030204" pitchFamily="18" charset="0"/>
                <a:ea typeface="Cambria" panose="02040503050406030204" pitchFamily="18" charset="0"/>
              </a:rPr>
              <a:t>up front </a:t>
            </a:r>
            <a:r>
              <a:rPr lang="en-US" sz="1600" dirty="0">
                <a:latin typeface="Cambria" panose="02040503050406030204" pitchFamily="18" charset="0"/>
                <a:ea typeface="Cambria" panose="02040503050406030204" pitchFamily="18" charset="0"/>
              </a:rPr>
              <a:t>as Step 1 of the 4-step design process.</a:t>
            </a:r>
          </a:p>
        </p:txBody>
      </p:sp>
      <p:sp>
        <p:nvSpPr>
          <p:cNvPr id="5" name="Slide Number Placeholder 4">
            <a:extLst>
              <a:ext uri="{FF2B5EF4-FFF2-40B4-BE49-F238E27FC236}">
                <a16:creationId xmlns:a16="http://schemas.microsoft.com/office/drawing/2014/main" id="{304A85B6-3E45-45A6-80DC-A3A32E8481E3}"/>
              </a:ext>
            </a:extLst>
          </p:cNvPr>
          <p:cNvSpPr>
            <a:spLocks noGrp="1"/>
          </p:cNvSpPr>
          <p:nvPr>
            <p:ph type="sldNum" sz="quarter" idx="12"/>
          </p:nvPr>
        </p:nvSpPr>
        <p:spPr/>
        <p:txBody>
          <a:bodyPr/>
          <a:lstStyle/>
          <a:p>
            <a:fld id="{30538FA8-A69A-4F1D-A523-919047E0F341}" type="slidenum">
              <a:rPr lang="en-US" smtClean="0"/>
              <a:t>21</a:t>
            </a:fld>
            <a:endParaRPr lang="en-US"/>
          </a:p>
        </p:txBody>
      </p:sp>
    </p:spTree>
    <p:extLst>
      <p:ext uri="{BB962C8B-B14F-4D97-AF65-F5344CB8AC3E}">
        <p14:creationId xmlns:p14="http://schemas.microsoft.com/office/powerpoint/2010/main" val="56934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92509B-74BD-4931-A7CA-6D5FF7CD1152}"/>
              </a:ext>
            </a:extLst>
          </p:cNvPr>
          <p:cNvPicPr>
            <a:picLocks noChangeAspect="1"/>
          </p:cNvPicPr>
          <p:nvPr/>
        </p:nvPicPr>
        <p:blipFill>
          <a:blip r:embed="rId2"/>
          <a:stretch>
            <a:fillRect/>
          </a:stretch>
        </p:blipFill>
        <p:spPr>
          <a:xfrm>
            <a:off x="428625" y="463322"/>
            <a:ext cx="7608475" cy="3618821"/>
          </a:xfrm>
          <a:prstGeom prst="rect">
            <a:avLst/>
          </a:prstGeom>
        </p:spPr>
      </p:pic>
      <p:pic>
        <p:nvPicPr>
          <p:cNvPr id="5" name="Picture 4">
            <a:extLst>
              <a:ext uri="{FF2B5EF4-FFF2-40B4-BE49-F238E27FC236}">
                <a16:creationId xmlns:a16="http://schemas.microsoft.com/office/drawing/2014/main" id="{E1DF6AA5-194E-45C1-8394-C688E46F6B51}"/>
              </a:ext>
            </a:extLst>
          </p:cNvPr>
          <p:cNvPicPr>
            <a:picLocks noChangeAspect="1"/>
          </p:cNvPicPr>
          <p:nvPr/>
        </p:nvPicPr>
        <p:blipFill>
          <a:blip r:embed="rId3"/>
          <a:stretch>
            <a:fillRect/>
          </a:stretch>
        </p:blipFill>
        <p:spPr>
          <a:xfrm>
            <a:off x="379638" y="3962400"/>
            <a:ext cx="7525465" cy="1932214"/>
          </a:xfrm>
          <a:prstGeom prst="rect">
            <a:avLst/>
          </a:prstGeom>
          <a:noFill/>
        </p:spPr>
      </p:pic>
      <p:sp>
        <p:nvSpPr>
          <p:cNvPr id="6" name="TextBox 5">
            <a:extLst>
              <a:ext uri="{FF2B5EF4-FFF2-40B4-BE49-F238E27FC236}">
                <a16:creationId xmlns:a16="http://schemas.microsoft.com/office/drawing/2014/main" id="{6E6D7FF7-69F9-4274-90E3-3A24649E55E0}"/>
              </a:ext>
            </a:extLst>
          </p:cNvPr>
          <p:cNvSpPr txBox="1"/>
          <p:nvPr/>
        </p:nvSpPr>
        <p:spPr>
          <a:xfrm>
            <a:off x="8900160" y="463322"/>
            <a:ext cx="2609088" cy="3816429"/>
          </a:xfrm>
          <a:prstGeom prst="rect">
            <a:avLst/>
          </a:prstGeom>
          <a:solidFill>
            <a:schemeClr val="accent4">
              <a:lumMod val="20000"/>
              <a:lumOff val="80000"/>
            </a:schemeClr>
          </a:solidFill>
          <a:ln w="25400" cmpd="dbl">
            <a:solidFill>
              <a:schemeClr val="tx1"/>
            </a:solidFill>
          </a:ln>
        </p:spPr>
        <p:txBody>
          <a:bodyPr wrap="square" rtlCol="0">
            <a:spAutoFit/>
          </a:bodyPr>
          <a:lstStyle/>
          <a:p>
            <a:pPr algn="ctr"/>
            <a:r>
              <a:rPr lang="en-US" b="1" dirty="0">
                <a:latin typeface="Cambria" panose="02040503050406030204" pitchFamily="18" charset="0"/>
                <a:ea typeface="Cambria" panose="02040503050406030204" pitchFamily="18" charset="0"/>
              </a:rPr>
              <a:t>Comments</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Important to integrate into OSRD plan a town green or town common typical of New England villages.</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Open space shall be sized and shaped to be useable, contiguous, and designed for conservation value.</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Exclusive use areas or yards are the last consideration in the 4-Step Process.</a:t>
            </a:r>
          </a:p>
        </p:txBody>
      </p:sp>
      <p:sp>
        <p:nvSpPr>
          <p:cNvPr id="7" name="Slide Number Placeholder 6">
            <a:extLst>
              <a:ext uri="{FF2B5EF4-FFF2-40B4-BE49-F238E27FC236}">
                <a16:creationId xmlns:a16="http://schemas.microsoft.com/office/drawing/2014/main" id="{10AD772A-15BE-4A37-9047-A9D012DD9B16}"/>
              </a:ext>
            </a:extLst>
          </p:cNvPr>
          <p:cNvSpPr>
            <a:spLocks noGrp="1"/>
          </p:cNvSpPr>
          <p:nvPr>
            <p:ph type="sldNum" sz="quarter" idx="12"/>
          </p:nvPr>
        </p:nvSpPr>
        <p:spPr/>
        <p:txBody>
          <a:bodyPr/>
          <a:lstStyle/>
          <a:p>
            <a:fld id="{30538FA8-A69A-4F1D-A523-919047E0F341}" type="slidenum">
              <a:rPr lang="en-US" smtClean="0"/>
              <a:t>22</a:t>
            </a:fld>
            <a:endParaRPr lang="en-US"/>
          </a:p>
        </p:txBody>
      </p:sp>
    </p:spTree>
    <p:extLst>
      <p:ext uri="{BB962C8B-B14F-4D97-AF65-F5344CB8AC3E}">
        <p14:creationId xmlns:p14="http://schemas.microsoft.com/office/powerpoint/2010/main" val="1061537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9A649B-BB98-473B-9B04-B9E12A3268D8}"/>
              </a:ext>
            </a:extLst>
          </p:cNvPr>
          <p:cNvPicPr>
            <a:picLocks noChangeAspect="1"/>
          </p:cNvPicPr>
          <p:nvPr/>
        </p:nvPicPr>
        <p:blipFill>
          <a:blip r:embed="rId2"/>
          <a:stretch>
            <a:fillRect/>
          </a:stretch>
        </p:blipFill>
        <p:spPr>
          <a:xfrm>
            <a:off x="270890" y="338518"/>
            <a:ext cx="8776421" cy="6001322"/>
          </a:xfrm>
          <a:prstGeom prst="rect">
            <a:avLst/>
          </a:prstGeom>
        </p:spPr>
      </p:pic>
      <p:sp>
        <p:nvSpPr>
          <p:cNvPr id="4" name="TextBox 3">
            <a:extLst>
              <a:ext uri="{FF2B5EF4-FFF2-40B4-BE49-F238E27FC236}">
                <a16:creationId xmlns:a16="http://schemas.microsoft.com/office/drawing/2014/main" id="{D86D4319-AB56-4536-88B8-E9772D7340D2}"/>
              </a:ext>
            </a:extLst>
          </p:cNvPr>
          <p:cNvSpPr txBox="1"/>
          <p:nvPr/>
        </p:nvSpPr>
        <p:spPr>
          <a:xfrm>
            <a:off x="9144000" y="707162"/>
            <a:ext cx="2609088" cy="4462760"/>
          </a:xfrm>
          <a:prstGeom prst="rect">
            <a:avLst/>
          </a:prstGeom>
          <a:solidFill>
            <a:schemeClr val="accent4">
              <a:lumMod val="20000"/>
              <a:lumOff val="80000"/>
            </a:schemeClr>
          </a:solidFill>
          <a:ln w="25400" cmpd="dbl">
            <a:solidFill>
              <a:schemeClr val="tx1"/>
            </a:solidFill>
          </a:ln>
        </p:spPr>
        <p:txBody>
          <a:bodyPr wrap="square" rtlCol="0">
            <a:spAutoFit/>
          </a:bodyPr>
          <a:lstStyle/>
          <a:p>
            <a:pPr algn="ctr"/>
            <a:r>
              <a:rPr lang="en-US" b="1" dirty="0">
                <a:latin typeface="Cambria" panose="02040503050406030204" pitchFamily="18" charset="0"/>
                <a:ea typeface="Cambria" panose="02040503050406030204" pitchFamily="18" charset="0"/>
              </a:rPr>
              <a:t>Comments</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Three (3) types of open space:</a:t>
            </a:r>
            <a:br>
              <a:rPr lang="en-US" sz="1600" dirty="0">
                <a:latin typeface="Cambria" panose="02040503050406030204" pitchFamily="18" charset="0"/>
                <a:ea typeface="Cambria" panose="02040503050406030204" pitchFamily="18" charset="0"/>
              </a:rPr>
            </a:br>
            <a:endParaRPr lang="en-US" sz="1600" dirty="0">
              <a:latin typeface="Cambria" panose="02040503050406030204" pitchFamily="18" charset="0"/>
              <a:ea typeface="Cambria" panose="02040503050406030204" pitchFamily="18" charset="0"/>
            </a:endParaRPr>
          </a:p>
          <a:p>
            <a:pPr marL="342900" indent="-342900">
              <a:buAutoNum type="arabicPeriod"/>
            </a:pPr>
            <a:r>
              <a:rPr lang="en-US" sz="1400" dirty="0">
                <a:latin typeface="Cambria" panose="02040503050406030204" pitchFamily="18" charset="0"/>
                <a:ea typeface="Cambria" panose="02040503050406030204" pitchFamily="18" charset="0"/>
              </a:rPr>
              <a:t>Primary Preservation Area</a:t>
            </a:r>
          </a:p>
          <a:p>
            <a:pPr marL="342900" indent="-342900">
              <a:buAutoNum type="arabicPeriod"/>
            </a:pPr>
            <a:r>
              <a:rPr lang="en-US" sz="1400" dirty="0">
                <a:latin typeface="Cambria" panose="02040503050406030204" pitchFamily="18" charset="0"/>
                <a:ea typeface="Cambria" panose="02040503050406030204" pitchFamily="18" charset="0"/>
              </a:rPr>
              <a:t>Non-Common</a:t>
            </a:r>
          </a:p>
          <a:p>
            <a:pPr marL="342900" indent="-342900">
              <a:buAutoNum type="arabicPeriod"/>
            </a:pPr>
            <a:r>
              <a:rPr lang="en-US" sz="1400" dirty="0">
                <a:latin typeface="Cambria" panose="02040503050406030204" pitchFamily="18" charset="0"/>
                <a:ea typeface="Cambria" panose="02040503050406030204" pitchFamily="18" charset="0"/>
              </a:rPr>
              <a:t>Common Use</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PRPA area is generally not buildable or contains important resources to protect.</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Non-common are not typical but allowed and are conservancy lots in private ownership.</a:t>
            </a:r>
          </a:p>
        </p:txBody>
      </p:sp>
      <p:sp>
        <p:nvSpPr>
          <p:cNvPr id="5" name="Slide Number Placeholder 4">
            <a:extLst>
              <a:ext uri="{FF2B5EF4-FFF2-40B4-BE49-F238E27FC236}">
                <a16:creationId xmlns:a16="http://schemas.microsoft.com/office/drawing/2014/main" id="{AF91467C-313A-426D-8118-BB9C3B878DA5}"/>
              </a:ext>
            </a:extLst>
          </p:cNvPr>
          <p:cNvSpPr>
            <a:spLocks noGrp="1"/>
          </p:cNvSpPr>
          <p:nvPr>
            <p:ph type="sldNum" sz="quarter" idx="12"/>
          </p:nvPr>
        </p:nvSpPr>
        <p:spPr/>
        <p:txBody>
          <a:bodyPr/>
          <a:lstStyle/>
          <a:p>
            <a:fld id="{30538FA8-A69A-4F1D-A523-919047E0F341}" type="slidenum">
              <a:rPr lang="en-US" smtClean="0"/>
              <a:t>23</a:t>
            </a:fld>
            <a:endParaRPr lang="en-US"/>
          </a:p>
        </p:txBody>
      </p:sp>
    </p:spTree>
    <p:extLst>
      <p:ext uri="{BB962C8B-B14F-4D97-AF65-F5344CB8AC3E}">
        <p14:creationId xmlns:p14="http://schemas.microsoft.com/office/powerpoint/2010/main" val="1950891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25DA52-65BC-4CBB-ABA2-4D9A7989F236}"/>
              </a:ext>
            </a:extLst>
          </p:cNvPr>
          <p:cNvPicPr>
            <a:picLocks noChangeAspect="1"/>
          </p:cNvPicPr>
          <p:nvPr/>
        </p:nvPicPr>
        <p:blipFill>
          <a:blip r:embed="rId2"/>
          <a:stretch>
            <a:fillRect/>
          </a:stretch>
        </p:blipFill>
        <p:spPr>
          <a:xfrm>
            <a:off x="299084" y="386524"/>
            <a:ext cx="6342971" cy="3042476"/>
          </a:xfrm>
          <a:prstGeom prst="rect">
            <a:avLst/>
          </a:prstGeom>
        </p:spPr>
      </p:pic>
      <p:pic>
        <p:nvPicPr>
          <p:cNvPr id="5" name="Picture 4">
            <a:extLst>
              <a:ext uri="{FF2B5EF4-FFF2-40B4-BE49-F238E27FC236}">
                <a16:creationId xmlns:a16="http://schemas.microsoft.com/office/drawing/2014/main" id="{903E82D0-593E-42EF-9444-837EAC4D4267}"/>
              </a:ext>
            </a:extLst>
          </p:cNvPr>
          <p:cNvPicPr>
            <a:picLocks noChangeAspect="1"/>
          </p:cNvPicPr>
          <p:nvPr/>
        </p:nvPicPr>
        <p:blipFill>
          <a:blip r:embed="rId3"/>
          <a:stretch>
            <a:fillRect/>
          </a:stretch>
        </p:blipFill>
        <p:spPr>
          <a:xfrm>
            <a:off x="584834" y="3429000"/>
            <a:ext cx="5903241" cy="2667000"/>
          </a:xfrm>
          <a:prstGeom prst="rect">
            <a:avLst/>
          </a:prstGeom>
        </p:spPr>
      </p:pic>
      <p:sp>
        <p:nvSpPr>
          <p:cNvPr id="6" name="TextBox 5">
            <a:extLst>
              <a:ext uri="{FF2B5EF4-FFF2-40B4-BE49-F238E27FC236}">
                <a16:creationId xmlns:a16="http://schemas.microsoft.com/office/drawing/2014/main" id="{8DC42A6B-1D28-48D2-B898-598149AE1AAB}"/>
              </a:ext>
            </a:extLst>
          </p:cNvPr>
          <p:cNvSpPr txBox="1"/>
          <p:nvPr/>
        </p:nvSpPr>
        <p:spPr>
          <a:xfrm>
            <a:off x="7522464" y="423126"/>
            <a:ext cx="4242816" cy="2831544"/>
          </a:xfrm>
          <a:prstGeom prst="rect">
            <a:avLst/>
          </a:prstGeom>
          <a:solidFill>
            <a:schemeClr val="accent4">
              <a:lumMod val="20000"/>
              <a:lumOff val="80000"/>
            </a:schemeClr>
          </a:solidFill>
          <a:ln w="25400" cmpd="dbl">
            <a:solidFill>
              <a:schemeClr val="tx1"/>
            </a:solidFill>
          </a:ln>
        </p:spPr>
        <p:txBody>
          <a:bodyPr wrap="square" rtlCol="0">
            <a:spAutoFit/>
          </a:bodyPr>
          <a:lstStyle/>
          <a:p>
            <a:pPr algn="ctr"/>
            <a:r>
              <a:rPr lang="en-US" b="1" dirty="0">
                <a:latin typeface="Cambria" panose="02040503050406030204" pitchFamily="18" charset="0"/>
                <a:ea typeface="Cambria" panose="02040503050406030204" pitchFamily="18" charset="0"/>
              </a:rPr>
              <a:t>Comments</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Common Use Open Space is that space used for common access and enjoyment by, at minimum, the residents of the development.  Common Use Open Space is a part of the SRPA and can be used for:</a:t>
            </a:r>
          </a:p>
          <a:p>
            <a:endParaRPr lang="en-US" sz="1600" dirty="0">
              <a:latin typeface="Cambria" panose="02040503050406030204" pitchFamily="18" charset="0"/>
              <a:ea typeface="Cambria" panose="02040503050406030204" pitchFamily="18" charset="0"/>
            </a:endParaRPr>
          </a:p>
          <a:p>
            <a:pPr marL="342900" indent="-342900">
              <a:buAutoNum type="arabicPeriod"/>
            </a:pPr>
            <a:r>
              <a:rPr lang="en-US" sz="1400" dirty="0">
                <a:latin typeface="Cambria" panose="02040503050406030204" pitchFamily="18" charset="0"/>
                <a:ea typeface="Cambria" panose="02040503050406030204" pitchFamily="18" charset="0"/>
              </a:rPr>
              <a:t>Active and Passive Recreation</a:t>
            </a:r>
          </a:p>
          <a:p>
            <a:pPr marL="342900" indent="-342900">
              <a:buAutoNum type="arabicPeriod"/>
            </a:pPr>
            <a:r>
              <a:rPr lang="en-US" sz="1400" dirty="0">
                <a:latin typeface="Cambria" panose="02040503050406030204" pitchFamily="18" charset="0"/>
                <a:ea typeface="Cambria" panose="02040503050406030204" pitchFamily="18" charset="0"/>
              </a:rPr>
              <a:t>Conservation Lands</a:t>
            </a:r>
          </a:p>
          <a:p>
            <a:pPr marL="342900" indent="-342900">
              <a:buAutoNum type="arabicPeriod"/>
            </a:pPr>
            <a:r>
              <a:rPr lang="en-US" sz="1400" dirty="0">
                <a:latin typeface="Cambria" panose="02040503050406030204" pitchFamily="18" charset="0"/>
                <a:ea typeface="Cambria" panose="02040503050406030204" pitchFamily="18" charset="0"/>
              </a:rPr>
              <a:t>Stormwater or Wastewater Facilities</a:t>
            </a:r>
          </a:p>
        </p:txBody>
      </p:sp>
      <p:pic>
        <p:nvPicPr>
          <p:cNvPr id="1026" name="Picture 2" descr="&quot;Foothills Nature Preserve&quot;">
            <a:extLst>
              <a:ext uri="{FF2B5EF4-FFF2-40B4-BE49-F238E27FC236}">
                <a16:creationId xmlns:a16="http://schemas.microsoft.com/office/drawing/2014/main" id="{CA030A2B-81A2-45BE-AF70-D7926D933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8869" y="3439557"/>
            <a:ext cx="4486656" cy="29953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793FACE5-3252-4EFF-A743-57F8D717BA2A}"/>
              </a:ext>
            </a:extLst>
          </p:cNvPr>
          <p:cNvSpPr>
            <a:spLocks noGrp="1"/>
          </p:cNvSpPr>
          <p:nvPr>
            <p:ph type="sldNum" sz="quarter" idx="12"/>
          </p:nvPr>
        </p:nvSpPr>
        <p:spPr/>
        <p:txBody>
          <a:bodyPr/>
          <a:lstStyle/>
          <a:p>
            <a:fld id="{30538FA8-A69A-4F1D-A523-919047E0F341}" type="slidenum">
              <a:rPr lang="en-US" smtClean="0"/>
              <a:t>24</a:t>
            </a:fld>
            <a:endParaRPr lang="en-US"/>
          </a:p>
        </p:txBody>
      </p:sp>
    </p:spTree>
    <p:extLst>
      <p:ext uri="{BB962C8B-B14F-4D97-AF65-F5344CB8AC3E}">
        <p14:creationId xmlns:p14="http://schemas.microsoft.com/office/powerpoint/2010/main" val="83698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DF02E4-86B2-408B-A7E2-3F7607D9BE05}"/>
              </a:ext>
            </a:extLst>
          </p:cNvPr>
          <p:cNvPicPr>
            <a:picLocks noChangeAspect="1"/>
          </p:cNvPicPr>
          <p:nvPr/>
        </p:nvPicPr>
        <p:blipFill>
          <a:blip r:embed="rId2"/>
          <a:stretch>
            <a:fillRect/>
          </a:stretch>
        </p:blipFill>
        <p:spPr>
          <a:xfrm>
            <a:off x="534733" y="615505"/>
            <a:ext cx="8203450" cy="3688271"/>
          </a:xfrm>
          <a:prstGeom prst="rect">
            <a:avLst/>
          </a:prstGeom>
        </p:spPr>
      </p:pic>
      <p:sp>
        <p:nvSpPr>
          <p:cNvPr id="4" name="TextBox 3">
            <a:extLst>
              <a:ext uri="{FF2B5EF4-FFF2-40B4-BE49-F238E27FC236}">
                <a16:creationId xmlns:a16="http://schemas.microsoft.com/office/drawing/2014/main" id="{E3921B11-D609-45A4-A663-AFFB3DFFFAEE}"/>
              </a:ext>
            </a:extLst>
          </p:cNvPr>
          <p:cNvSpPr txBox="1"/>
          <p:nvPr/>
        </p:nvSpPr>
        <p:spPr>
          <a:xfrm>
            <a:off x="8924544" y="423126"/>
            <a:ext cx="2840736" cy="3077766"/>
          </a:xfrm>
          <a:prstGeom prst="rect">
            <a:avLst/>
          </a:prstGeom>
          <a:solidFill>
            <a:schemeClr val="accent4">
              <a:lumMod val="20000"/>
              <a:lumOff val="80000"/>
            </a:schemeClr>
          </a:solidFill>
          <a:ln w="25400" cmpd="dbl">
            <a:solidFill>
              <a:schemeClr val="tx1"/>
            </a:solidFill>
          </a:ln>
        </p:spPr>
        <p:txBody>
          <a:bodyPr wrap="square" rtlCol="0">
            <a:spAutoFit/>
          </a:bodyPr>
          <a:lstStyle/>
          <a:p>
            <a:pPr algn="ctr"/>
            <a:r>
              <a:rPr lang="en-US" b="1" dirty="0">
                <a:latin typeface="Cambria" panose="02040503050406030204" pitchFamily="18" charset="0"/>
                <a:ea typeface="Cambria" panose="02040503050406030204" pitchFamily="18" charset="0"/>
              </a:rPr>
              <a:t>Comments</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Permanent Open Space refers to the requirement that all open space in an OSRD is permanently protected and may never be used for any other land use.</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This, in and of itself, does not mean that the OS is available for public access.</a:t>
            </a:r>
            <a:endParaRPr lang="en-US" sz="14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63420DE1-BA56-4BA2-9D68-5500EFEA0B29}"/>
              </a:ext>
            </a:extLst>
          </p:cNvPr>
          <p:cNvPicPr>
            <a:picLocks noChangeAspect="1"/>
          </p:cNvPicPr>
          <p:nvPr/>
        </p:nvPicPr>
        <p:blipFill>
          <a:blip r:embed="rId3"/>
          <a:stretch>
            <a:fillRect/>
          </a:stretch>
        </p:blipFill>
        <p:spPr>
          <a:xfrm>
            <a:off x="2187060" y="4448936"/>
            <a:ext cx="7817879" cy="2146935"/>
          </a:xfrm>
          <a:prstGeom prst="rect">
            <a:avLst/>
          </a:prstGeom>
          <a:ln w="25400">
            <a:solidFill>
              <a:schemeClr val="tx1"/>
            </a:solidFill>
          </a:ln>
          <a:effectLst>
            <a:outerShdw blurRad="76200" dir="18900000" sy="23000" kx="-1200000" algn="bl" rotWithShape="0">
              <a:prstClr val="black">
                <a:alpha val="20000"/>
              </a:prstClr>
            </a:outerShdw>
          </a:effectLst>
        </p:spPr>
      </p:pic>
      <p:sp>
        <p:nvSpPr>
          <p:cNvPr id="7" name="Slide Number Placeholder 6">
            <a:extLst>
              <a:ext uri="{FF2B5EF4-FFF2-40B4-BE49-F238E27FC236}">
                <a16:creationId xmlns:a16="http://schemas.microsoft.com/office/drawing/2014/main" id="{D4BD9904-908B-4606-9B56-F022FE29A182}"/>
              </a:ext>
            </a:extLst>
          </p:cNvPr>
          <p:cNvSpPr>
            <a:spLocks noGrp="1"/>
          </p:cNvSpPr>
          <p:nvPr>
            <p:ph type="sldNum" sz="quarter" idx="12"/>
          </p:nvPr>
        </p:nvSpPr>
        <p:spPr/>
        <p:txBody>
          <a:bodyPr/>
          <a:lstStyle/>
          <a:p>
            <a:fld id="{30538FA8-A69A-4F1D-A523-919047E0F341}" type="slidenum">
              <a:rPr lang="en-US" smtClean="0"/>
              <a:t>25</a:t>
            </a:fld>
            <a:endParaRPr lang="en-US"/>
          </a:p>
        </p:txBody>
      </p:sp>
    </p:spTree>
    <p:extLst>
      <p:ext uri="{BB962C8B-B14F-4D97-AF65-F5344CB8AC3E}">
        <p14:creationId xmlns:p14="http://schemas.microsoft.com/office/powerpoint/2010/main" val="1364749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CDD5-452D-FF4F-B816-7753251D8AAF}"/>
              </a:ext>
            </a:extLst>
          </p:cNvPr>
          <p:cNvSpPr>
            <a:spLocks noGrp="1"/>
          </p:cNvSpPr>
          <p:nvPr>
            <p:ph type="title"/>
          </p:nvPr>
        </p:nvSpPr>
        <p:spPr>
          <a:xfrm>
            <a:off x="838200" y="365126"/>
            <a:ext cx="10515600" cy="860560"/>
          </a:xfrm>
        </p:spPr>
        <p:txBody>
          <a:bodyPr/>
          <a:lstStyle/>
          <a:p>
            <a:pPr algn="ctr"/>
            <a:r>
              <a:rPr lang="en-US" dirty="0"/>
              <a:t>3 Types of Open Space in OSRD</a:t>
            </a:r>
          </a:p>
        </p:txBody>
      </p:sp>
      <p:sp>
        <p:nvSpPr>
          <p:cNvPr id="3" name="Slide Number Placeholder 2">
            <a:extLst>
              <a:ext uri="{FF2B5EF4-FFF2-40B4-BE49-F238E27FC236}">
                <a16:creationId xmlns:a16="http://schemas.microsoft.com/office/drawing/2014/main" id="{97368CEC-57E5-C64D-A39A-515411263333}"/>
              </a:ext>
            </a:extLst>
          </p:cNvPr>
          <p:cNvSpPr>
            <a:spLocks noGrp="1"/>
          </p:cNvSpPr>
          <p:nvPr>
            <p:ph type="sldNum" sz="quarter" idx="12"/>
          </p:nvPr>
        </p:nvSpPr>
        <p:spPr/>
        <p:txBody>
          <a:bodyPr/>
          <a:lstStyle/>
          <a:p>
            <a:fld id="{30538FA8-A69A-4F1D-A523-919047E0F341}" type="slidenum">
              <a:rPr lang="en-US" smtClean="0"/>
              <a:t>26</a:t>
            </a:fld>
            <a:endParaRPr lang="en-US"/>
          </a:p>
        </p:txBody>
      </p:sp>
      <p:sp>
        <p:nvSpPr>
          <p:cNvPr id="4" name="Rounded Rectangle 3">
            <a:extLst>
              <a:ext uri="{FF2B5EF4-FFF2-40B4-BE49-F238E27FC236}">
                <a16:creationId xmlns:a16="http://schemas.microsoft.com/office/drawing/2014/main" id="{7A91616C-49DC-D149-9671-BD1A87648DC7}"/>
              </a:ext>
            </a:extLst>
          </p:cNvPr>
          <p:cNvSpPr/>
          <p:nvPr/>
        </p:nvSpPr>
        <p:spPr>
          <a:xfrm>
            <a:off x="1031132" y="1673158"/>
            <a:ext cx="3015575" cy="1530485"/>
          </a:xfrm>
          <a:prstGeom prst="roundRect">
            <a:avLst/>
          </a:prstGeom>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Primary</a:t>
            </a:r>
          </a:p>
          <a:p>
            <a:pPr algn="ctr"/>
            <a:r>
              <a:rPr lang="en-US" dirty="0"/>
              <a:t>Preservation</a:t>
            </a:r>
          </a:p>
          <a:p>
            <a:pPr algn="ctr"/>
            <a:r>
              <a:rPr lang="en-US" dirty="0"/>
              <a:t>Area</a:t>
            </a:r>
          </a:p>
        </p:txBody>
      </p:sp>
      <p:sp>
        <p:nvSpPr>
          <p:cNvPr id="7" name="Rounded Rectangle 6">
            <a:extLst>
              <a:ext uri="{FF2B5EF4-FFF2-40B4-BE49-F238E27FC236}">
                <a16:creationId xmlns:a16="http://schemas.microsoft.com/office/drawing/2014/main" id="{B3AD5839-F132-1F42-8A22-371FD01CF520}"/>
              </a:ext>
            </a:extLst>
          </p:cNvPr>
          <p:cNvSpPr/>
          <p:nvPr/>
        </p:nvSpPr>
        <p:spPr>
          <a:xfrm>
            <a:off x="7957226" y="1627762"/>
            <a:ext cx="3015575" cy="1530485"/>
          </a:xfrm>
          <a:prstGeom prst="roundRect">
            <a:avLst/>
          </a:prstGeom>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 Space</a:t>
            </a:r>
          </a:p>
          <a:p>
            <a:pPr algn="ctr"/>
            <a:r>
              <a:rPr lang="en-US" dirty="0"/>
              <a:t>For Common Use</a:t>
            </a:r>
          </a:p>
        </p:txBody>
      </p:sp>
      <p:sp>
        <p:nvSpPr>
          <p:cNvPr id="8" name="Rounded Rectangle 7">
            <a:extLst>
              <a:ext uri="{FF2B5EF4-FFF2-40B4-BE49-F238E27FC236}">
                <a16:creationId xmlns:a16="http://schemas.microsoft.com/office/drawing/2014/main" id="{0BEBAC4E-5561-044D-8B8E-43C3A70EDB64}"/>
              </a:ext>
            </a:extLst>
          </p:cNvPr>
          <p:cNvSpPr/>
          <p:nvPr/>
        </p:nvSpPr>
        <p:spPr>
          <a:xfrm>
            <a:off x="4494179" y="1673158"/>
            <a:ext cx="3015575" cy="1530485"/>
          </a:xfrm>
          <a:prstGeom prst="roundRect">
            <a:avLst/>
          </a:prstGeom>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Non-Common</a:t>
            </a:r>
          </a:p>
          <a:p>
            <a:pPr algn="ctr"/>
            <a:r>
              <a:rPr lang="en-US" dirty="0"/>
              <a:t>Open Space</a:t>
            </a:r>
          </a:p>
        </p:txBody>
      </p:sp>
      <p:sp>
        <p:nvSpPr>
          <p:cNvPr id="9" name="TextBox 8">
            <a:extLst>
              <a:ext uri="{FF2B5EF4-FFF2-40B4-BE49-F238E27FC236}">
                <a16:creationId xmlns:a16="http://schemas.microsoft.com/office/drawing/2014/main" id="{60A1E30F-FB2B-DD49-9F13-A3D41FC5A5FB}"/>
              </a:ext>
            </a:extLst>
          </p:cNvPr>
          <p:cNvSpPr txBox="1"/>
          <p:nvPr/>
        </p:nvSpPr>
        <p:spPr>
          <a:xfrm>
            <a:off x="1121925" y="1997413"/>
            <a:ext cx="603115" cy="707886"/>
          </a:xfrm>
          <a:prstGeom prst="rect">
            <a:avLst/>
          </a:prstGeom>
          <a:noFill/>
        </p:spPr>
        <p:txBody>
          <a:bodyPr wrap="square" rtlCol="0">
            <a:spAutoFit/>
          </a:bodyPr>
          <a:lstStyle/>
          <a:p>
            <a:pPr algn="ctr"/>
            <a:r>
              <a:rPr lang="en-US" sz="4000" dirty="0">
                <a:ln>
                  <a:solidFill>
                    <a:schemeClr val="bg1"/>
                  </a:solidFill>
                </a:ln>
                <a:solidFill>
                  <a:srgbClr val="C00000"/>
                </a:solidFill>
              </a:rPr>
              <a:t>1</a:t>
            </a:r>
          </a:p>
        </p:txBody>
      </p:sp>
      <p:sp>
        <p:nvSpPr>
          <p:cNvPr id="10" name="TextBox 9">
            <a:extLst>
              <a:ext uri="{FF2B5EF4-FFF2-40B4-BE49-F238E27FC236}">
                <a16:creationId xmlns:a16="http://schemas.microsoft.com/office/drawing/2014/main" id="{D078F07A-7B20-3B4B-BFF9-00FC766DC1CA}"/>
              </a:ext>
            </a:extLst>
          </p:cNvPr>
          <p:cNvSpPr txBox="1"/>
          <p:nvPr/>
        </p:nvSpPr>
        <p:spPr>
          <a:xfrm>
            <a:off x="4620638" y="2084457"/>
            <a:ext cx="603115" cy="707886"/>
          </a:xfrm>
          <a:prstGeom prst="rect">
            <a:avLst/>
          </a:prstGeom>
          <a:noFill/>
        </p:spPr>
        <p:txBody>
          <a:bodyPr wrap="square" rtlCol="0">
            <a:spAutoFit/>
          </a:bodyPr>
          <a:lstStyle/>
          <a:p>
            <a:pPr algn="ctr"/>
            <a:r>
              <a:rPr lang="en-US" sz="4000" dirty="0">
                <a:ln>
                  <a:solidFill>
                    <a:schemeClr val="bg1"/>
                  </a:solidFill>
                </a:ln>
                <a:solidFill>
                  <a:srgbClr val="C00000"/>
                </a:solidFill>
              </a:rPr>
              <a:t>2</a:t>
            </a:r>
          </a:p>
        </p:txBody>
      </p:sp>
      <p:sp>
        <p:nvSpPr>
          <p:cNvPr id="11" name="TextBox 10">
            <a:extLst>
              <a:ext uri="{FF2B5EF4-FFF2-40B4-BE49-F238E27FC236}">
                <a16:creationId xmlns:a16="http://schemas.microsoft.com/office/drawing/2014/main" id="{3B1B272F-B80F-E04A-A3B8-E0D558B78255}"/>
              </a:ext>
            </a:extLst>
          </p:cNvPr>
          <p:cNvSpPr txBox="1"/>
          <p:nvPr/>
        </p:nvSpPr>
        <p:spPr>
          <a:xfrm>
            <a:off x="8007485" y="2039061"/>
            <a:ext cx="603115" cy="707886"/>
          </a:xfrm>
          <a:prstGeom prst="rect">
            <a:avLst/>
          </a:prstGeom>
          <a:noFill/>
        </p:spPr>
        <p:txBody>
          <a:bodyPr wrap="square" rtlCol="0">
            <a:spAutoFit/>
          </a:bodyPr>
          <a:lstStyle/>
          <a:p>
            <a:pPr algn="ctr"/>
            <a:r>
              <a:rPr lang="en-US" sz="4000" dirty="0">
                <a:ln>
                  <a:solidFill>
                    <a:schemeClr val="bg1"/>
                  </a:solidFill>
                </a:ln>
                <a:solidFill>
                  <a:srgbClr val="C00000"/>
                </a:solidFill>
              </a:rPr>
              <a:t>3</a:t>
            </a:r>
          </a:p>
        </p:txBody>
      </p:sp>
      <p:sp>
        <p:nvSpPr>
          <p:cNvPr id="12" name="TextBox 11">
            <a:extLst>
              <a:ext uri="{FF2B5EF4-FFF2-40B4-BE49-F238E27FC236}">
                <a16:creationId xmlns:a16="http://schemas.microsoft.com/office/drawing/2014/main" id="{B52F7D04-D9AD-6D4F-9312-BDE486012F76}"/>
              </a:ext>
            </a:extLst>
          </p:cNvPr>
          <p:cNvSpPr txBox="1"/>
          <p:nvPr/>
        </p:nvSpPr>
        <p:spPr>
          <a:xfrm>
            <a:off x="1199745" y="3429000"/>
            <a:ext cx="2717259" cy="1077218"/>
          </a:xfrm>
          <a:prstGeom prst="rect">
            <a:avLst/>
          </a:prstGeom>
          <a:noFill/>
        </p:spPr>
        <p:txBody>
          <a:bodyPr wrap="square" rtlCol="0">
            <a:spAutoFit/>
          </a:bodyPr>
          <a:lstStyle/>
          <a:p>
            <a:r>
              <a:rPr lang="en-US" sz="1600" dirty="0"/>
              <a:t>This is the Primary Resource Protection Area (PRPA) land that is unbuildable by law or feasibility</a:t>
            </a:r>
          </a:p>
        </p:txBody>
      </p:sp>
      <p:sp>
        <p:nvSpPr>
          <p:cNvPr id="13" name="TextBox 12">
            <a:extLst>
              <a:ext uri="{FF2B5EF4-FFF2-40B4-BE49-F238E27FC236}">
                <a16:creationId xmlns:a16="http://schemas.microsoft.com/office/drawing/2014/main" id="{85EDDA02-25CD-6E44-96F4-4AE7A3972233}"/>
              </a:ext>
            </a:extLst>
          </p:cNvPr>
          <p:cNvSpPr txBox="1"/>
          <p:nvPr/>
        </p:nvSpPr>
        <p:spPr>
          <a:xfrm>
            <a:off x="4659548" y="3484123"/>
            <a:ext cx="2717259" cy="1323439"/>
          </a:xfrm>
          <a:prstGeom prst="rect">
            <a:avLst/>
          </a:prstGeom>
          <a:noFill/>
        </p:spPr>
        <p:txBody>
          <a:bodyPr wrap="square" rtlCol="0">
            <a:spAutoFit/>
          </a:bodyPr>
          <a:lstStyle/>
          <a:p>
            <a:r>
              <a:rPr lang="en-US" sz="1600" dirty="0"/>
              <a:t>These are conservancy lots owned and managed privately. They are </a:t>
            </a:r>
            <a:r>
              <a:rPr lang="en-US" sz="1600" u="sng" dirty="0"/>
              <a:t>not</a:t>
            </a:r>
            <a:r>
              <a:rPr lang="en-US" sz="1600" dirty="0"/>
              <a:t> a common element in most OSRD development.</a:t>
            </a:r>
          </a:p>
        </p:txBody>
      </p:sp>
      <p:sp>
        <p:nvSpPr>
          <p:cNvPr id="14" name="TextBox 13">
            <a:extLst>
              <a:ext uri="{FF2B5EF4-FFF2-40B4-BE49-F238E27FC236}">
                <a16:creationId xmlns:a16="http://schemas.microsoft.com/office/drawing/2014/main" id="{5EF7F4AB-3515-9346-97D6-AC3B51D356FF}"/>
              </a:ext>
            </a:extLst>
          </p:cNvPr>
          <p:cNvSpPr txBox="1"/>
          <p:nvPr/>
        </p:nvSpPr>
        <p:spPr>
          <a:xfrm>
            <a:off x="7957226" y="3429000"/>
            <a:ext cx="3035029" cy="2677656"/>
          </a:xfrm>
          <a:prstGeom prst="rect">
            <a:avLst/>
          </a:prstGeom>
          <a:noFill/>
        </p:spPr>
        <p:txBody>
          <a:bodyPr wrap="square" rtlCol="0">
            <a:spAutoFit/>
          </a:bodyPr>
          <a:lstStyle/>
          <a:p>
            <a:r>
              <a:rPr lang="en-US" sz="1600" dirty="0">
                <a:latin typeface="Calibri" panose="020F0502020204030204" pitchFamily="34" charset="0"/>
                <a:ea typeface="Cambria" panose="02040503050406030204" pitchFamily="18" charset="0"/>
                <a:cs typeface="Calibri" panose="020F0502020204030204" pitchFamily="34" charset="0"/>
              </a:rPr>
              <a:t>Common Use Open Space is that space used for common access and enjoyment by, at minimum, the residents of the development.  Common Use Open Space is a part of the SRPA and can be used for:</a:t>
            </a:r>
          </a:p>
          <a:p>
            <a:endParaRPr lang="en-US" sz="1600" dirty="0">
              <a:latin typeface="Cambria" panose="02040503050406030204" pitchFamily="18" charset="0"/>
              <a:ea typeface="Cambria" panose="02040503050406030204" pitchFamily="18" charset="0"/>
            </a:endParaRPr>
          </a:p>
          <a:p>
            <a:pPr marL="342900" indent="-342900">
              <a:buAutoNum type="arabicPeriod"/>
            </a:pPr>
            <a:r>
              <a:rPr lang="en-US" sz="1400" dirty="0">
                <a:latin typeface="Cambria" panose="02040503050406030204" pitchFamily="18" charset="0"/>
                <a:ea typeface="Cambria" panose="02040503050406030204" pitchFamily="18" charset="0"/>
              </a:rPr>
              <a:t>Active and Passive Recreation</a:t>
            </a:r>
          </a:p>
          <a:p>
            <a:pPr marL="342900" indent="-342900">
              <a:buAutoNum type="arabicPeriod"/>
            </a:pPr>
            <a:r>
              <a:rPr lang="en-US" sz="1400" dirty="0">
                <a:latin typeface="Cambria" panose="02040503050406030204" pitchFamily="18" charset="0"/>
                <a:ea typeface="Cambria" panose="02040503050406030204" pitchFamily="18" charset="0"/>
              </a:rPr>
              <a:t>Conservation Lands</a:t>
            </a:r>
          </a:p>
          <a:p>
            <a:pPr marL="342900" indent="-342900">
              <a:buAutoNum type="arabicPeriod"/>
            </a:pPr>
            <a:r>
              <a:rPr lang="en-US" sz="1400" dirty="0">
                <a:latin typeface="Cambria" panose="02040503050406030204" pitchFamily="18" charset="0"/>
                <a:ea typeface="Cambria" panose="02040503050406030204" pitchFamily="18" charset="0"/>
              </a:rPr>
              <a:t>Stormwater or Wastewater Facilities</a:t>
            </a:r>
          </a:p>
        </p:txBody>
      </p:sp>
    </p:spTree>
    <p:extLst>
      <p:ext uri="{BB962C8B-B14F-4D97-AF65-F5344CB8AC3E}">
        <p14:creationId xmlns:p14="http://schemas.microsoft.com/office/powerpoint/2010/main" val="1423624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97730-CD00-F44B-A445-463DDEF0BE11}"/>
              </a:ext>
            </a:extLst>
          </p:cNvPr>
          <p:cNvSpPr>
            <a:spLocks noGrp="1"/>
          </p:cNvSpPr>
          <p:nvPr>
            <p:ph type="sldNum" sz="quarter" idx="12"/>
          </p:nvPr>
        </p:nvSpPr>
        <p:spPr/>
        <p:txBody>
          <a:bodyPr/>
          <a:lstStyle/>
          <a:p>
            <a:fld id="{30538FA8-A69A-4F1D-A523-919047E0F341}" type="slidenum">
              <a:rPr lang="en-US" smtClean="0"/>
              <a:t>27</a:t>
            </a:fld>
            <a:endParaRPr lang="en-US"/>
          </a:p>
        </p:txBody>
      </p:sp>
      <p:sp>
        <p:nvSpPr>
          <p:cNvPr id="3" name="Title 1">
            <a:extLst>
              <a:ext uri="{FF2B5EF4-FFF2-40B4-BE49-F238E27FC236}">
                <a16:creationId xmlns:a16="http://schemas.microsoft.com/office/drawing/2014/main" id="{B8D4736B-76AF-8E4C-8DB4-2CFFA511BE62}"/>
              </a:ext>
            </a:extLst>
          </p:cNvPr>
          <p:cNvSpPr txBox="1">
            <a:spLocks/>
          </p:cNvSpPr>
          <p:nvPr/>
        </p:nvSpPr>
        <p:spPr>
          <a:xfrm>
            <a:off x="838200" y="365126"/>
            <a:ext cx="10515600" cy="860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3 Types of Open Space in OSRD</a:t>
            </a:r>
            <a:endParaRPr lang="en-US" dirty="0"/>
          </a:p>
        </p:txBody>
      </p:sp>
      <p:sp>
        <p:nvSpPr>
          <p:cNvPr id="4" name="Rounded Rectangle 3">
            <a:extLst>
              <a:ext uri="{FF2B5EF4-FFF2-40B4-BE49-F238E27FC236}">
                <a16:creationId xmlns:a16="http://schemas.microsoft.com/office/drawing/2014/main" id="{CAE3BCCB-C5E0-D546-B49D-C7C6A89EC64B}"/>
              </a:ext>
            </a:extLst>
          </p:cNvPr>
          <p:cNvSpPr/>
          <p:nvPr/>
        </p:nvSpPr>
        <p:spPr>
          <a:xfrm>
            <a:off x="1031132" y="1673158"/>
            <a:ext cx="3015575" cy="1530485"/>
          </a:xfrm>
          <a:prstGeom prst="roundRect">
            <a:avLst/>
          </a:prstGeom>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Primary</a:t>
            </a:r>
          </a:p>
          <a:p>
            <a:pPr algn="ctr"/>
            <a:r>
              <a:rPr lang="en-US" dirty="0"/>
              <a:t>Preservation</a:t>
            </a:r>
          </a:p>
          <a:p>
            <a:pPr algn="ctr"/>
            <a:r>
              <a:rPr lang="en-US" dirty="0"/>
              <a:t>Area</a:t>
            </a:r>
          </a:p>
        </p:txBody>
      </p:sp>
      <p:sp>
        <p:nvSpPr>
          <p:cNvPr id="5" name="Rounded Rectangle 4">
            <a:extLst>
              <a:ext uri="{FF2B5EF4-FFF2-40B4-BE49-F238E27FC236}">
                <a16:creationId xmlns:a16="http://schemas.microsoft.com/office/drawing/2014/main" id="{074C5934-7997-D24C-ADF4-E29C05C42DD4}"/>
              </a:ext>
            </a:extLst>
          </p:cNvPr>
          <p:cNvSpPr/>
          <p:nvPr/>
        </p:nvSpPr>
        <p:spPr>
          <a:xfrm>
            <a:off x="7957226" y="1627762"/>
            <a:ext cx="3015575" cy="1530485"/>
          </a:xfrm>
          <a:prstGeom prst="roundRect">
            <a:avLst/>
          </a:prstGeom>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 Space</a:t>
            </a:r>
          </a:p>
          <a:p>
            <a:pPr algn="ctr"/>
            <a:r>
              <a:rPr lang="en-US" dirty="0"/>
              <a:t>For Common Use</a:t>
            </a:r>
          </a:p>
        </p:txBody>
      </p:sp>
      <p:sp>
        <p:nvSpPr>
          <p:cNvPr id="6" name="Rounded Rectangle 5">
            <a:extLst>
              <a:ext uri="{FF2B5EF4-FFF2-40B4-BE49-F238E27FC236}">
                <a16:creationId xmlns:a16="http://schemas.microsoft.com/office/drawing/2014/main" id="{4940C5F9-95D3-1F45-9E0B-4DADA4A8D69C}"/>
              </a:ext>
            </a:extLst>
          </p:cNvPr>
          <p:cNvSpPr/>
          <p:nvPr/>
        </p:nvSpPr>
        <p:spPr>
          <a:xfrm>
            <a:off x="4494179" y="1673158"/>
            <a:ext cx="3015575" cy="1530485"/>
          </a:xfrm>
          <a:prstGeom prst="roundRect">
            <a:avLst/>
          </a:prstGeom>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Non-Common</a:t>
            </a:r>
          </a:p>
          <a:p>
            <a:pPr algn="ctr"/>
            <a:r>
              <a:rPr lang="en-US" dirty="0"/>
              <a:t>Open Space</a:t>
            </a:r>
          </a:p>
        </p:txBody>
      </p:sp>
      <p:sp>
        <p:nvSpPr>
          <p:cNvPr id="7" name="TextBox 6">
            <a:extLst>
              <a:ext uri="{FF2B5EF4-FFF2-40B4-BE49-F238E27FC236}">
                <a16:creationId xmlns:a16="http://schemas.microsoft.com/office/drawing/2014/main" id="{C1BC8A83-F83E-F34B-B47D-752169BEE069}"/>
              </a:ext>
            </a:extLst>
          </p:cNvPr>
          <p:cNvSpPr txBox="1"/>
          <p:nvPr/>
        </p:nvSpPr>
        <p:spPr>
          <a:xfrm>
            <a:off x="1121925" y="1997413"/>
            <a:ext cx="603115" cy="707886"/>
          </a:xfrm>
          <a:prstGeom prst="rect">
            <a:avLst/>
          </a:prstGeom>
          <a:noFill/>
        </p:spPr>
        <p:txBody>
          <a:bodyPr wrap="square" rtlCol="0">
            <a:spAutoFit/>
          </a:bodyPr>
          <a:lstStyle/>
          <a:p>
            <a:pPr algn="ctr"/>
            <a:r>
              <a:rPr lang="en-US" sz="4000" dirty="0">
                <a:ln>
                  <a:solidFill>
                    <a:schemeClr val="bg1"/>
                  </a:solidFill>
                </a:ln>
                <a:solidFill>
                  <a:srgbClr val="C00000"/>
                </a:solidFill>
              </a:rPr>
              <a:t>1</a:t>
            </a:r>
          </a:p>
        </p:txBody>
      </p:sp>
      <p:sp>
        <p:nvSpPr>
          <p:cNvPr id="8" name="TextBox 7">
            <a:extLst>
              <a:ext uri="{FF2B5EF4-FFF2-40B4-BE49-F238E27FC236}">
                <a16:creationId xmlns:a16="http://schemas.microsoft.com/office/drawing/2014/main" id="{2581F17B-F9E6-CB44-B42C-3D3025ED2189}"/>
              </a:ext>
            </a:extLst>
          </p:cNvPr>
          <p:cNvSpPr txBox="1"/>
          <p:nvPr/>
        </p:nvSpPr>
        <p:spPr>
          <a:xfrm>
            <a:off x="4620638" y="2084457"/>
            <a:ext cx="603115" cy="707886"/>
          </a:xfrm>
          <a:prstGeom prst="rect">
            <a:avLst/>
          </a:prstGeom>
          <a:noFill/>
        </p:spPr>
        <p:txBody>
          <a:bodyPr wrap="square" rtlCol="0">
            <a:spAutoFit/>
          </a:bodyPr>
          <a:lstStyle/>
          <a:p>
            <a:pPr algn="ctr"/>
            <a:r>
              <a:rPr lang="en-US" sz="4000" dirty="0">
                <a:ln>
                  <a:solidFill>
                    <a:schemeClr val="bg1"/>
                  </a:solidFill>
                </a:ln>
                <a:solidFill>
                  <a:srgbClr val="C00000"/>
                </a:solidFill>
              </a:rPr>
              <a:t>2</a:t>
            </a:r>
          </a:p>
        </p:txBody>
      </p:sp>
      <p:sp>
        <p:nvSpPr>
          <p:cNvPr id="9" name="TextBox 8">
            <a:extLst>
              <a:ext uri="{FF2B5EF4-FFF2-40B4-BE49-F238E27FC236}">
                <a16:creationId xmlns:a16="http://schemas.microsoft.com/office/drawing/2014/main" id="{39BEEF11-35A4-D74D-9650-5AC44FAB7213}"/>
              </a:ext>
            </a:extLst>
          </p:cNvPr>
          <p:cNvSpPr txBox="1"/>
          <p:nvPr/>
        </p:nvSpPr>
        <p:spPr>
          <a:xfrm>
            <a:off x="8007485" y="2039061"/>
            <a:ext cx="603115" cy="707886"/>
          </a:xfrm>
          <a:prstGeom prst="rect">
            <a:avLst/>
          </a:prstGeom>
          <a:noFill/>
        </p:spPr>
        <p:txBody>
          <a:bodyPr wrap="square" rtlCol="0">
            <a:spAutoFit/>
          </a:bodyPr>
          <a:lstStyle/>
          <a:p>
            <a:pPr algn="ctr"/>
            <a:r>
              <a:rPr lang="en-US" sz="4000" dirty="0">
                <a:ln>
                  <a:solidFill>
                    <a:schemeClr val="bg1"/>
                  </a:solidFill>
                </a:ln>
                <a:solidFill>
                  <a:srgbClr val="C00000"/>
                </a:solidFill>
              </a:rPr>
              <a:t>3</a:t>
            </a:r>
          </a:p>
        </p:txBody>
      </p:sp>
      <p:sp>
        <p:nvSpPr>
          <p:cNvPr id="10" name="TextBox 9">
            <a:extLst>
              <a:ext uri="{FF2B5EF4-FFF2-40B4-BE49-F238E27FC236}">
                <a16:creationId xmlns:a16="http://schemas.microsoft.com/office/drawing/2014/main" id="{23786CBB-8E19-C04B-9C08-7F2B913B57AC}"/>
              </a:ext>
            </a:extLst>
          </p:cNvPr>
          <p:cNvSpPr txBox="1"/>
          <p:nvPr/>
        </p:nvSpPr>
        <p:spPr>
          <a:xfrm>
            <a:off x="1199745" y="3429000"/>
            <a:ext cx="2717259" cy="2308324"/>
          </a:xfrm>
          <a:prstGeom prst="rect">
            <a:avLst/>
          </a:prstGeom>
          <a:noFill/>
        </p:spPr>
        <p:txBody>
          <a:bodyPr wrap="square" rtlCol="0">
            <a:spAutoFit/>
          </a:bodyPr>
          <a:lstStyle/>
          <a:p>
            <a:r>
              <a:rPr lang="en-US" sz="1600" dirty="0"/>
              <a:t>Receives a partial credit for calculation of density.</a:t>
            </a:r>
          </a:p>
          <a:p>
            <a:endParaRPr lang="en-US" sz="1600" dirty="0"/>
          </a:p>
          <a:p>
            <a:r>
              <a:rPr lang="en-US" sz="1600" dirty="0"/>
              <a:t>Examples:</a:t>
            </a:r>
          </a:p>
          <a:p>
            <a:endParaRPr lang="en-US" sz="1600" dirty="0"/>
          </a:p>
          <a:p>
            <a:r>
              <a:rPr lang="en-US" sz="1600" dirty="0"/>
              <a:t>Steep Slopes – 50%</a:t>
            </a:r>
          </a:p>
          <a:p>
            <a:r>
              <a:rPr lang="en-US" sz="1600" dirty="0"/>
              <a:t>Transmission ROW – 10%</a:t>
            </a:r>
          </a:p>
          <a:p>
            <a:r>
              <a:rPr lang="en-US" sz="1600" dirty="0"/>
              <a:t>Wetlands – 95%</a:t>
            </a:r>
          </a:p>
          <a:p>
            <a:r>
              <a:rPr lang="en-US" sz="1600" dirty="0"/>
              <a:t>Open Water – 100%</a:t>
            </a:r>
          </a:p>
        </p:txBody>
      </p:sp>
      <p:sp>
        <p:nvSpPr>
          <p:cNvPr id="11" name="TextBox 10">
            <a:extLst>
              <a:ext uri="{FF2B5EF4-FFF2-40B4-BE49-F238E27FC236}">
                <a16:creationId xmlns:a16="http://schemas.microsoft.com/office/drawing/2014/main" id="{E8AB274F-AB61-2647-B897-E2558E9EE211}"/>
              </a:ext>
            </a:extLst>
          </p:cNvPr>
          <p:cNvSpPr txBox="1"/>
          <p:nvPr/>
        </p:nvSpPr>
        <p:spPr>
          <a:xfrm>
            <a:off x="4659548" y="3484123"/>
            <a:ext cx="2717259" cy="584775"/>
          </a:xfrm>
          <a:prstGeom prst="rect">
            <a:avLst/>
          </a:prstGeom>
          <a:noFill/>
        </p:spPr>
        <p:txBody>
          <a:bodyPr wrap="square" rtlCol="0">
            <a:spAutoFit/>
          </a:bodyPr>
          <a:lstStyle/>
          <a:p>
            <a:r>
              <a:rPr lang="en-US" sz="1600" dirty="0"/>
              <a:t>Receives full credit for calculation of density</a:t>
            </a:r>
          </a:p>
        </p:txBody>
      </p:sp>
      <p:sp>
        <p:nvSpPr>
          <p:cNvPr id="12" name="TextBox 11">
            <a:extLst>
              <a:ext uri="{FF2B5EF4-FFF2-40B4-BE49-F238E27FC236}">
                <a16:creationId xmlns:a16="http://schemas.microsoft.com/office/drawing/2014/main" id="{A47B3FB7-4BD4-4642-8B4F-FA1A5ABEC269}"/>
              </a:ext>
            </a:extLst>
          </p:cNvPr>
          <p:cNvSpPr txBox="1"/>
          <p:nvPr/>
        </p:nvSpPr>
        <p:spPr>
          <a:xfrm>
            <a:off x="8249055" y="3429000"/>
            <a:ext cx="2464341" cy="584775"/>
          </a:xfrm>
          <a:prstGeom prst="rect">
            <a:avLst/>
          </a:prstGeom>
          <a:noFill/>
        </p:spPr>
        <p:txBody>
          <a:bodyPr wrap="square" rtlCol="0">
            <a:spAutoFit/>
          </a:bodyPr>
          <a:lstStyle/>
          <a:p>
            <a:r>
              <a:rPr lang="en-US" sz="1600" dirty="0">
                <a:latin typeface="Calibri" panose="020F0502020204030204" pitchFamily="34" charset="0"/>
                <a:ea typeface="Cambria" panose="02040503050406030204" pitchFamily="18" charset="0"/>
                <a:cs typeface="Calibri" panose="020F0502020204030204" pitchFamily="34" charset="0"/>
              </a:rPr>
              <a:t>Receives full credit for calculation of density</a:t>
            </a:r>
            <a:endParaRPr lang="en-US"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85230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C5B482-0537-2946-9E80-E3B230F845A0}"/>
              </a:ext>
            </a:extLst>
          </p:cNvPr>
          <p:cNvSpPr>
            <a:spLocks noGrp="1"/>
          </p:cNvSpPr>
          <p:nvPr>
            <p:ph type="title"/>
          </p:nvPr>
        </p:nvSpPr>
        <p:spPr>
          <a:xfrm>
            <a:off x="838200" y="365125"/>
            <a:ext cx="10515600" cy="892175"/>
          </a:xfrm>
        </p:spPr>
        <p:txBody>
          <a:bodyPr/>
          <a:lstStyle/>
          <a:p>
            <a:r>
              <a:rPr lang="en-US" dirty="0"/>
              <a:t>Example Calculation of Open Space</a:t>
            </a:r>
          </a:p>
        </p:txBody>
      </p:sp>
      <p:sp>
        <p:nvSpPr>
          <p:cNvPr id="2" name="Slide Number Placeholder 1">
            <a:extLst>
              <a:ext uri="{FF2B5EF4-FFF2-40B4-BE49-F238E27FC236}">
                <a16:creationId xmlns:a16="http://schemas.microsoft.com/office/drawing/2014/main" id="{5A1439B3-E38F-FF4C-B883-310203BE310A}"/>
              </a:ext>
            </a:extLst>
          </p:cNvPr>
          <p:cNvSpPr>
            <a:spLocks noGrp="1"/>
          </p:cNvSpPr>
          <p:nvPr>
            <p:ph type="sldNum" sz="quarter" idx="12"/>
          </p:nvPr>
        </p:nvSpPr>
        <p:spPr/>
        <p:txBody>
          <a:bodyPr/>
          <a:lstStyle/>
          <a:p>
            <a:fld id="{30538FA8-A69A-4F1D-A523-919047E0F341}" type="slidenum">
              <a:rPr lang="en-US" smtClean="0"/>
              <a:t>28</a:t>
            </a:fld>
            <a:endParaRPr lang="en-US"/>
          </a:p>
        </p:txBody>
      </p:sp>
      <p:sp>
        <p:nvSpPr>
          <p:cNvPr id="4" name="TextBox 3">
            <a:extLst>
              <a:ext uri="{FF2B5EF4-FFF2-40B4-BE49-F238E27FC236}">
                <a16:creationId xmlns:a16="http://schemas.microsoft.com/office/drawing/2014/main" id="{3E58C566-F75A-6346-A1D7-8C377CF2AB9A}"/>
              </a:ext>
            </a:extLst>
          </p:cNvPr>
          <p:cNvSpPr txBox="1"/>
          <p:nvPr/>
        </p:nvSpPr>
        <p:spPr>
          <a:xfrm>
            <a:off x="685800" y="1371600"/>
            <a:ext cx="10668000" cy="4524315"/>
          </a:xfrm>
          <a:prstGeom prst="rect">
            <a:avLst/>
          </a:prstGeom>
          <a:noFill/>
        </p:spPr>
        <p:txBody>
          <a:bodyPr wrap="square" rtlCol="0">
            <a:spAutoFit/>
          </a:bodyPr>
          <a:lstStyle/>
          <a:p>
            <a:r>
              <a:rPr lang="en-US" sz="2400" dirty="0"/>
              <a:t>Parcel Size = 20 acres with 2 acres steep slopes, 1 acre wetlands + Wetlands setback of 84,900 </a:t>
            </a:r>
            <a:r>
              <a:rPr lang="en-US" sz="2400" dirty="0" err="1"/>
              <a:t>s.f.</a:t>
            </a:r>
            <a:r>
              <a:rPr lang="en-US" sz="2400" dirty="0"/>
              <a:t> (2.94 acres)</a:t>
            </a:r>
          </a:p>
          <a:p>
            <a:endParaRPr lang="en-US" sz="2400" dirty="0"/>
          </a:p>
          <a:p>
            <a:r>
              <a:rPr lang="en-US" sz="2400" dirty="0"/>
              <a:t>Subtract PRPA </a:t>
            </a:r>
            <a:r>
              <a:rPr lang="en-US" sz="2400" dirty="0">
                <a:sym typeface="Wingdings" pitchFamily="2" charset="2"/>
              </a:rPr>
              <a:t> </a:t>
            </a:r>
            <a:r>
              <a:rPr lang="en-US" sz="2400" dirty="0"/>
              <a:t>20 – (2 x 0.5) + (2.94 x 0.95) = (2.94 x 0.95) = 16.21 acres</a:t>
            </a:r>
          </a:p>
          <a:p>
            <a:endParaRPr lang="en-US" sz="2400" dirty="0"/>
          </a:p>
          <a:p>
            <a:r>
              <a:rPr lang="en-US" sz="2400" dirty="0"/>
              <a:t>Subtract SRPA </a:t>
            </a:r>
            <a:r>
              <a:rPr lang="en-US" sz="2400" dirty="0">
                <a:sym typeface="Wingdings" pitchFamily="2" charset="2"/>
              </a:rPr>
              <a:t> 16.21 – 9 acres of woodlands, fields, stone wall, and small orchard = 7.21 acres buildable</a:t>
            </a:r>
          </a:p>
          <a:p>
            <a:endParaRPr lang="en-US" sz="2400" dirty="0">
              <a:sym typeface="Wingdings" pitchFamily="2" charset="2"/>
            </a:endParaRPr>
          </a:p>
          <a:p>
            <a:r>
              <a:rPr lang="en-US" sz="2400" dirty="0">
                <a:sym typeface="Wingdings" pitchFamily="2" charset="2"/>
              </a:rPr>
              <a:t>Use 16.21 acres to calculate density at 0.67 units per acre = 11 units on 7.21 acres = 1.53 units/acre</a:t>
            </a:r>
          </a:p>
          <a:p>
            <a:endParaRPr lang="en-US" sz="2400" dirty="0">
              <a:sym typeface="Wingdings" pitchFamily="2" charset="2"/>
            </a:endParaRPr>
          </a:p>
          <a:p>
            <a:r>
              <a:rPr lang="en-US" sz="2400" dirty="0">
                <a:sym typeface="Wingdings" pitchFamily="2" charset="2"/>
              </a:rPr>
              <a:t>Open Space = 3.79 acres PRPA + 9 acres SRPA = 12.79 acres on 20-acre lot or 64%</a:t>
            </a:r>
            <a:endParaRPr lang="en-US" sz="2400" dirty="0"/>
          </a:p>
        </p:txBody>
      </p:sp>
    </p:spTree>
    <p:extLst>
      <p:ext uri="{BB962C8B-B14F-4D97-AF65-F5344CB8AC3E}">
        <p14:creationId xmlns:p14="http://schemas.microsoft.com/office/powerpoint/2010/main" val="1961950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58D50F-388B-4B46-B2EF-AEB27830396E}"/>
              </a:ext>
            </a:extLst>
          </p:cNvPr>
          <p:cNvPicPr>
            <a:picLocks noChangeAspect="1"/>
          </p:cNvPicPr>
          <p:nvPr/>
        </p:nvPicPr>
        <p:blipFill>
          <a:blip r:embed="rId2"/>
          <a:stretch>
            <a:fillRect/>
          </a:stretch>
        </p:blipFill>
        <p:spPr>
          <a:xfrm>
            <a:off x="340614" y="991933"/>
            <a:ext cx="7788600" cy="4628579"/>
          </a:xfrm>
          <a:prstGeom prst="rect">
            <a:avLst/>
          </a:prstGeom>
        </p:spPr>
      </p:pic>
      <p:sp>
        <p:nvSpPr>
          <p:cNvPr id="4" name="TextBox 3">
            <a:extLst>
              <a:ext uri="{FF2B5EF4-FFF2-40B4-BE49-F238E27FC236}">
                <a16:creationId xmlns:a16="http://schemas.microsoft.com/office/drawing/2014/main" id="{D169426E-DBC4-427A-95D4-B58CE0A323AC}"/>
              </a:ext>
            </a:extLst>
          </p:cNvPr>
          <p:cNvSpPr txBox="1"/>
          <p:nvPr/>
        </p:nvSpPr>
        <p:spPr>
          <a:xfrm>
            <a:off x="8692896" y="1105878"/>
            <a:ext cx="2840736" cy="2339102"/>
          </a:xfrm>
          <a:prstGeom prst="rect">
            <a:avLst/>
          </a:prstGeom>
          <a:solidFill>
            <a:schemeClr val="accent4">
              <a:lumMod val="20000"/>
              <a:lumOff val="80000"/>
            </a:schemeClr>
          </a:solidFill>
          <a:ln w="25400" cmpd="dbl">
            <a:solidFill>
              <a:schemeClr val="tx1"/>
            </a:solidFill>
          </a:ln>
        </p:spPr>
        <p:txBody>
          <a:bodyPr wrap="square" rtlCol="0">
            <a:spAutoFit/>
          </a:bodyPr>
          <a:lstStyle/>
          <a:p>
            <a:pPr algn="ctr"/>
            <a:r>
              <a:rPr lang="en-US" b="1" dirty="0">
                <a:latin typeface="Cambria" panose="02040503050406030204" pitchFamily="18" charset="0"/>
                <a:ea typeface="Cambria" panose="02040503050406030204" pitchFamily="18" charset="0"/>
              </a:rPr>
              <a:t>Comments</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Permanent preservation of Open Space must be by:</a:t>
            </a:r>
          </a:p>
          <a:p>
            <a:endParaRPr lang="en-US" sz="1600" dirty="0">
              <a:latin typeface="Cambria" panose="02040503050406030204" pitchFamily="18" charset="0"/>
              <a:ea typeface="Cambria" panose="02040503050406030204" pitchFamily="18" charset="0"/>
            </a:endParaRPr>
          </a:p>
          <a:p>
            <a:pPr marL="342900" indent="-342900">
              <a:buAutoNum type="arabicPeriod"/>
            </a:pPr>
            <a:r>
              <a:rPr lang="en-US" sz="1600" dirty="0">
                <a:latin typeface="Cambria" panose="02040503050406030204" pitchFamily="18" charset="0"/>
                <a:ea typeface="Cambria" panose="02040503050406030204" pitchFamily="18" charset="0"/>
              </a:rPr>
              <a:t>Conservation Restriction</a:t>
            </a:r>
          </a:p>
          <a:p>
            <a:pPr marL="342900" indent="-342900">
              <a:buAutoNum type="arabicPeriod"/>
            </a:pPr>
            <a:r>
              <a:rPr lang="en-US" sz="1600" dirty="0">
                <a:latin typeface="Cambria" panose="02040503050406030204" pitchFamily="18" charset="0"/>
                <a:ea typeface="Cambria" panose="02040503050406030204" pitchFamily="18" charset="0"/>
              </a:rPr>
              <a:t>APR</a:t>
            </a:r>
          </a:p>
          <a:p>
            <a:pPr marL="342900" indent="-342900">
              <a:buAutoNum type="arabicPeriod"/>
            </a:pPr>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No matter the ownership type.</a:t>
            </a:r>
          </a:p>
        </p:txBody>
      </p:sp>
      <p:sp>
        <p:nvSpPr>
          <p:cNvPr id="5" name="Slide Number Placeholder 4">
            <a:extLst>
              <a:ext uri="{FF2B5EF4-FFF2-40B4-BE49-F238E27FC236}">
                <a16:creationId xmlns:a16="http://schemas.microsoft.com/office/drawing/2014/main" id="{BB1B58E8-01E2-4DEE-91E6-DE8529087408}"/>
              </a:ext>
            </a:extLst>
          </p:cNvPr>
          <p:cNvSpPr>
            <a:spLocks noGrp="1"/>
          </p:cNvSpPr>
          <p:nvPr>
            <p:ph type="sldNum" sz="quarter" idx="12"/>
          </p:nvPr>
        </p:nvSpPr>
        <p:spPr/>
        <p:txBody>
          <a:bodyPr/>
          <a:lstStyle/>
          <a:p>
            <a:fld id="{30538FA8-A69A-4F1D-A523-919047E0F341}" type="slidenum">
              <a:rPr lang="en-US" smtClean="0"/>
              <a:t>29</a:t>
            </a:fld>
            <a:endParaRPr lang="en-US"/>
          </a:p>
        </p:txBody>
      </p:sp>
    </p:spTree>
    <p:extLst>
      <p:ext uri="{BB962C8B-B14F-4D97-AF65-F5344CB8AC3E}">
        <p14:creationId xmlns:p14="http://schemas.microsoft.com/office/powerpoint/2010/main" val="2947916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CBA4-2F0B-450B-BA05-1C4D570502B3}"/>
              </a:ext>
            </a:extLst>
          </p:cNvPr>
          <p:cNvSpPr>
            <a:spLocks noGrp="1"/>
          </p:cNvSpPr>
          <p:nvPr>
            <p:ph type="title"/>
          </p:nvPr>
        </p:nvSpPr>
        <p:spPr>
          <a:solidFill>
            <a:srgbClr val="FF0000"/>
          </a:solidFill>
        </p:spPr>
        <p:txBody>
          <a:bodyPr>
            <a:normAutofit/>
          </a:bodyPr>
          <a:lstStyle/>
          <a:p>
            <a:pPr algn="ctr"/>
            <a:r>
              <a:rPr lang="en-US" sz="6000" dirty="0">
                <a:solidFill>
                  <a:srgbClr val="FFFF00"/>
                </a:solidFill>
                <a:effectLst>
                  <a:outerShdw blurRad="38100" dist="38100" dir="2700000" algn="tl">
                    <a:srgbClr val="000000">
                      <a:alpha val="43137"/>
                    </a:srgbClr>
                  </a:outerShdw>
                </a:effectLst>
                <a:latin typeface="Stencil" panose="040409050D0802020404" pitchFamily="82" charset="0"/>
              </a:rPr>
              <a:t>CAUTION!!!</a:t>
            </a:r>
          </a:p>
        </p:txBody>
      </p:sp>
      <p:sp>
        <p:nvSpPr>
          <p:cNvPr id="3" name="Content Placeholder 2">
            <a:extLst>
              <a:ext uri="{FF2B5EF4-FFF2-40B4-BE49-F238E27FC236}">
                <a16:creationId xmlns:a16="http://schemas.microsoft.com/office/drawing/2014/main" id="{586548E7-C987-4013-B70A-962A32C48226}"/>
              </a:ext>
            </a:extLst>
          </p:cNvPr>
          <p:cNvSpPr>
            <a:spLocks noGrp="1"/>
          </p:cNvSpPr>
          <p:nvPr>
            <p:ph idx="1"/>
          </p:nvPr>
        </p:nvSpPr>
        <p:spPr>
          <a:xfrm>
            <a:off x="2093976" y="2386583"/>
            <a:ext cx="8101584" cy="3790379"/>
          </a:xfrm>
        </p:spPr>
        <p:txBody>
          <a:bodyPr>
            <a:normAutofit/>
          </a:bodyPr>
          <a:lstStyle/>
          <a:p>
            <a:pPr marL="0" indent="0" algn="ctr">
              <a:buNone/>
            </a:pPr>
            <a:r>
              <a:rPr lang="en-US" sz="3600" dirty="0">
                <a:latin typeface="Stencil" panose="040409050D0802020404" pitchFamily="82" charset="0"/>
              </a:rPr>
              <a:t>Boring information ahead.</a:t>
            </a:r>
          </a:p>
          <a:p>
            <a:pPr marL="0" indent="0" algn="ctr">
              <a:buNone/>
            </a:pPr>
            <a:endParaRPr lang="en-US" sz="1800" dirty="0">
              <a:latin typeface="Stencil" panose="040409050D0802020404" pitchFamily="82" charset="0"/>
            </a:endParaRPr>
          </a:p>
          <a:p>
            <a:pPr marL="0" indent="0" algn="ctr">
              <a:buNone/>
            </a:pPr>
            <a:r>
              <a:rPr lang="en-US" sz="3200" dirty="0">
                <a:latin typeface="Stencil" panose="040409050D0802020404" pitchFamily="82" charset="0"/>
              </a:rPr>
              <a:t>Please caffeine up and have a sharp pencil ready for jabbing your leg!</a:t>
            </a:r>
          </a:p>
        </p:txBody>
      </p:sp>
      <p:sp>
        <p:nvSpPr>
          <p:cNvPr id="4" name="Slide Number Placeholder 3">
            <a:extLst>
              <a:ext uri="{FF2B5EF4-FFF2-40B4-BE49-F238E27FC236}">
                <a16:creationId xmlns:a16="http://schemas.microsoft.com/office/drawing/2014/main" id="{B1C0EFD8-FA5E-48A0-8293-2B250263E635}"/>
              </a:ext>
            </a:extLst>
          </p:cNvPr>
          <p:cNvSpPr>
            <a:spLocks noGrp="1"/>
          </p:cNvSpPr>
          <p:nvPr>
            <p:ph type="sldNum" sz="quarter" idx="12"/>
          </p:nvPr>
        </p:nvSpPr>
        <p:spPr/>
        <p:txBody>
          <a:bodyPr/>
          <a:lstStyle/>
          <a:p>
            <a:fld id="{30538FA8-A69A-4F1D-A523-919047E0F341}" type="slidenum">
              <a:rPr lang="en-US" smtClean="0"/>
              <a:t>3</a:t>
            </a:fld>
            <a:endParaRPr lang="en-US"/>
          </a:p>
        </p:txBody>
      </p:sp>
    </p:spTree>
    <p:extLst>
      <p:ext uri="{BB962C8B-B14F-4D97-AF65-F5344CB8AC3E}">
        <p14:creationId xmlns:p14="http://schemas.microsoft.com/office/powerpoint/2010/main" val="1051122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EF0BD-146F-4D35-A835-EEDE68EDC247}"/>
              </a:ext>
            </a:extLst>
          </p:cNvPr>
          <p:cNvPicPr>
            <a:picLocks noChangeAspect="1"/>
          </p:cNvPicPr>
          <p:nvPr/>
        </p:nvPicPr>
        <p:blipFill>
          <a:blip r:embed="rId2"/>
          <a:stretch>
            <a:fillRect/>
          </a:stretch>
        </p:blipFill>
        <p:spPr>
          <a:xfrm>
            <a:off x="359282" y="359092"/>
            <a:ext cx="7271145" cy="1384364"/>
          </a:xfrm>
          <a:prstGeom prst="rect">
            <a:avLst/>
          </a:prstGeom>
        </p:spPr>
      </p:pic>
      <p:pic>
        <p:nvPicPr>
          <p:cNvPr id="7" name="Picture 6">
            <a:extLst>
              <a:ext uri="{FF2B5EF4-FFF2-40B4-BE49-F238E27FC236}">
                <a16:creationId xmlns:a16="http://schemas.microsoft.com/office/drawing/2014/main" id="{D714B2A8-E5AE-43DE-96AF-7A3DA8A47B6E}"/>
              </a:ext>
            </a:extLst>
          </p:cNvPr>
          <p:cNvPicPr>
            <a:picLocks noChangeAspect="1"/>
          </p:cNvPicPr>
          <p:nvPr/>
        </p:nvPicPr>
        <p:blipFill>
          <a:blip r:embed="rId3"/>
          <a:stretch>
            <a:fillRect/>
          </a:stretch>
        </p:blipFill>
        <p:spPr>
          <a:xfrm>
            <a:off x="359282" y="1847850"/>
            <a:ext cx="7366890" cy="4138422"/>
          </a:xfrm>
          <a:prstGeom prst="rect">
            <a:avLst/>
          </a:prstGeom>
        </p:spPr>
      </p:pic>
      <p:sp>
        <p:nvSpPr>
          <p:cNvPr id="8" name="TextBox 7">
            <a:extLst>
              <a:ext uri="{FF2B5EF4-FFF2-40B4-BE49-F238E27FC236}">
                <a16:creationId xmlns:a16="http://schemas.microsoft.com/office/drawing/2014/main" id="{69D918A8-D7DF-4DA4-8DC9-3F576EAB651A}"/>
              </a:ext>
            </a:extLst>
          </p:cNvPr>
          <p:cNvSpPr txBox="1"/>
          <p:nvPr/>
        </p:nvSpPr>
        <p:spPr>
          <a:xfrm>
            <a:off x="8388096" y="820126"/>
            <a:ext cx="3133344" cy="4555093"/>
          </a:xfrm>
          <a:prstGeom prst="rect">
            <a:avLst/>
          </a:prstGeom>
          <a:solidFill>
            <a:schemeClr val="accent4">
              <a:lumMod val="20000"/>
              <a:lumOff val="80000"/>
            </a:schemeClr>
          </a:solidFill>
          <a:ln w="25400" cmpd="dbl">
            <a:solidFill>
              <a:schemeClr val="tx1"/>
            </a:solidFill>
          </a:ln>
        </p:spPr>
        <p:txBody>
          <a:bodyPr wrap="square" rtlCol="0">
            <a:spAutoFit/>
          </a:bodyPr>
          <a:lstStyle/>
          <a:p>
            <a:pPr algn="ctr"/>
            <a:r>
              <a:rPr lang="en-US" b="1" dirty="0">
                <a:latin typeface="Cambria" panose="02040503050406030204" pitchFamily="18" charset="0"/>
                <a:ea typeface="Cambria" panose="02040503050406030204" pitchFamily="18" charset="0"/>
              </a:rPr>
              <a:t>Comments</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Ownership of Open Space may be:</a:t>
            </a:r>
          </a:p>
          <a:p>
            <a:endParaRPr lang="en-US" sz="1600" dirty="0">
              <a:latin typeface="Cambria" panose="02040503050406030204" pitchFamily="18" charset="0"/>
              <a:ea typeface="Cambria" panose="02040503050406030204" pitchFamily="18" charset="0"/>
            </a:endParaRPr>
          </a:p>
          <a:p>
            <a:pPr marL="342900" indent="-342900">
              <a:buAutoNum type="arabicPeriod"/>
            </a:pPr>
            <a:r>
              <a:rPr lang="en-US" sz="1600" dirty="0">
                <a:latin typeface="Cambria" panose="02040503050406030204" pitchFamily="18" charset="0"/>
                <a:ea typeface="Cambria" panose="02040503050406030204" pitchFamily="18" charset="0"/>
              </a:rPr>
              <a:t>Private and use restricted</a:t>
            </a:r>
          </a:p>
          <a:p>
            <a:pPr marL="342900" indent="-342900">
              <a:buAutoNum type="arabicPeriod"/>
            </a:pPr>
            <a:r>
              <a:rPr lang="en-US" sz="1600" dirty="0">
                <a:latin typeface="Cambria" panose="02040503050406030204" pitchFamily="18" charset="0"/>
                <a:ea typeface="Cambria" panose="02040503050406030204" pitchFamily="18" charset="0"/>
              </a:rPr>
              <a:t>Non-profit (e.g., Land Trust)</a:t>
            </a:r>
          </a:p>
          <a:p>
            <a:pPr marL="342900" indent="-342900">
              <a:buAutoNum type="arabicPeriod"/>
            </a:pPr>
            <a:r>
              <a:rPr lang="en-US" sz="1600" dirty="0">
                <a:latin typeface="Cambria" panose="02040503050406030204" pitchFamily="18" charset="0"/>
                <a:ea typeface="Cambria" panose="02040503050406030204" pitchFamily="18" charset="0"/>
              </a:rPr>
              <a:t>Conservation Commission</a:t>
            </a:r>
          </a:p>
          <a:p>
            <a:pPr marL="342900" indent="-342900">
              <a:buAutoNum type="arabicPeriod"/>
            </a:pPr>
            <a:r>
              <a:rPr lang="en-US" sz="1600" dirty="0">
                <a:latin typeface="Cambria" panose="02040503050406030204" pitchFamily="18" charset="0"/>
                <a:ea typeface="Cambria" panose="02040503050406030204" pitchFamily="18" charset="0"/>
              </a:rPr>
              <a:t>Homeowner’s Association</a:t>
            </a:r>
          </a:p>
          <a:p>
            <a:pPr marL="342900" indent="-342900">
              <a:buAutoNum type="arabicPeriod"/>
            </a:pPr>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Each project will have a unique portfolio of open space assets and ownership structure will be based on the characteristics of the assets. For example, a playing field may be deeded to Town or HOA for recreation, wetlands may be deeded to </a:t>
            </a:r>
            <a:r>
              <a:rPr lang="en-US" sz="1600" dirty="0" err="1">
                <a:latin typeface="Cambria" panose="02040503050406030204" pitchFamily="18" charset="0"/>
                <a:ea typeface="Cambria" panose="02040503050406030204" pitchFamily="18" charset="0"/>
              </a:rPr>
              <a:t>ConCom</a:t>
            </a:r>
            <a:r>
              <a:rPr lang="en-US" sz="1600" dirty="0">
                <a:latin typeface="Cambria" panose="02040503050406030204" pitchFamily="18" charset="0"/>
                <a:ea typeface="Cambria" panose="02040503050406030204" pitchFamily="18" charset="0"/>
              </a:rPr>
              <a:t>, and a forest may be deeded to HCT.</a:t>
            </a:r>
          </a:p>
        </p:txBody>
      </p:sp>
      <p:sp>
        <p:nvSpPr>
          <p:cNvPr id="9" name="Slide Number Placeholder 8">
            <a:extLst>
              <a:ext uri="{FF2B5EF4-FFF2-40B4-BE49-F238E27FC236}">
                <a16:creationId xmlns:a16="http://schemas.microsoft.com/office/drawing/2014/main" id="{527B0FA6-3997-4417-AA72-88AC9B33397C}"/>
              </a:ext>
            </a:extLst>
          </p:cNvPr>
          <p:cNvSpPr>
            <a:spLocks noGrp="1"/>
          </p:cNvSpPr>
          <p:nvPr>
            <p:ph type="sldNum" sz="quarter" idx="12"/>
          </p:nvPr>
        </p:nvSpPr>
        <p:spPr/>
        <p:txBody>
          <a:bodyPr/>
          <a:lstStyle/>
          <a:p>
            <a:fld id="{30538FA8-A69A-4F1D-A523-919047E0F341}" type="slidenum">
              <a:rPr lang="en-US" smtClean="0"/>
              <a:t>30</a:t>
            </a:fld>
            <a:endParaRPr lang="en-US"/>
          </a:p>
        </p:txBody>
      </p:sp>
    </p:spTree>
    <p:extLst>
      <p:ext uri="{BB962C8B-B14F-4D97-AF65-F5344CB8AC3E}">
        <p14:creationId xmlns:p14="http://schemas.microsoft.com/office/powerpoint/2010/main" val="3099829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C14F5-3467-4065-9320-526A16304E49}"/>
              </a:ext>
            </a:extLst>
          </p:cNvPr>
          <p:cNvSpPr>
            <a:spLocks noGrp="1"/>
          </p:cNvSpPr>
          <p:nvPr>
            <p:ph type="title"/>
          </p:nvPr>
        </p:nvSpPr>
        <p:spPr>
          <a:xfrm>
            <a:off x="3194304" y="365125"/>
            <a:ext cx="8159496" cy="1325563"/>
          </a:xfrm>
        </p:spPr>
        <p:txBody>
          <a:bodyPr/>
          <a:lstStyle/>
          <a:p>
            <a:r>
              <a:rPr lang="en-US" dirty="0"/>
              <a:t>HOA Ownership Option</a:t>
            </a:r>
          </a:p>
        </p:txBody>
      </p:sp>
      <p:sp>
        <p:nvSpPr>
          <p:cNvPr id="3" name="Content Placeholder 2">
            <a:extLst>
              <a:ext uri="{FF2B5EF4-FFF2-40B4-BE49-F238E27FC236}">
                <a16:creationId xmlns:a16="http://schemas.microsoft.com/office/drawing/2014/main" id="{4DC9DC90-D7C0-4E68-8D2B-115B97BD3F11}"/>
              </a:ext>
            </a:extLst>
          </p:cNvPr>
          <p:cNvSpPr>
            <a:spLocks noGrp="1"/>
          </p:cNvSpPr>
          <p:nvPr>
            <p:ph idx="1"/>
          </p:nvPr>
        </p:nvSpPr>
        <p:spPr>
          <a:xfrm>
            <a:off x="838200" y="2020697"/>
            <a:ext cx="10515600" cy="4351338"/>
          </a:xfrm>
        </p:spPr>
        <p:txBody>
          <a:bodyPr>
            <a:normAutofit lnSpcReduction="10000"/>
          </a:bodyPr>
          <a:lstStyle/>
          <a:p>
            <a:r>
              <a:rPr lang="en-US" dirty="0"/>
              <a:t>Not generally recommended for natural landscapes but may be better suited for active recreational and social areas.</a:t>
            </a:r>
          </a:p>
          <a:p>
            <a:r>
              <a:rPr lang="en-US" dirty="0"/>
              <a:t>The following is needed if HOA option is chosen:</a:t>
            </a:r>
          </a:p>
          <a:p>
            <a:pPr marL="914400" lvl="1" indent="-457200">
              <a:buFont typeface="+mj-lt"/>
              <a:buAutoNum type="arabicPeriod"/>
            </a:pPr>
            <a:r>
              <a:rPr lang="en-US" dirty="0"/>
              <a:t>HOA documents drafted and approved by the Planning Board and Counsel.</a:t>
            </a:r>
          </a:p>
          <a:p>
            <a:pPr marL="914400" lvl="1" indent="-457200">
              <a:buFont typeface="+mj-lt"/>
              <a:buAutoNum type="arabicPeriod"/>
            </a:pPr>
            <a:r>
              <a:rPr lang="en-US" dirty="0"/>
              <a:t>Membership mandatory for all property owners including fees</a:t>
            </a:r>
          </a:p>
          <a:p>
            <a:pPr marL="914400" lvl="1" indent="-457200">
              <a:buFont typeface="+mj-lt"/>
              <a:buAutoNum type="arabicPeriod"/>
            </a:pPr>
            <a:r>
              <a:rPr lang="en-US" dirty="0"/>
              <a:t>HOA responsible for liability insurance, property taxes, and all maintenance</a:t>
            </a:r>
          </a:p>
          <a:p>
            <a:pPr marL="914400" lvl="1" indent="-457200">
              <a:buFont typeface="+mj-lt"/>
              <a:buAutoNum type="arabicPeriod"/>
            </a:pPr>
            <a:r>
              <a:rPr lang="en-US" dirty="0"/>
              <a:t>Failure to pay fees shall constitute a lien on property</a:t>
            </a:r>
          </a:p>
          <a:p>
            <a:pPr marL="914400" lvl="1" indent="-457200">
              <a:buFont typeface="+mj-lt"/>
              <a:buAutoNum type="arabicPeriod"/>
            </a:pPr>
            <a:r>
              <a:rPr lang="en-US" dirty="0"/>
              <a:t>Fees adjustable based on needs</a:t>
            </a:r>
          </a:p>
          <a:p>
            <a:pPr marL="914400" lvl="1" indent="-457200">
              <a:buFont typeface="+mj-lt"/>
              <a:buAutoNum type="arabicPeriod"/>
            </a:pPr>
            <a:r>
              <a:rPr lang="en-US" dirty="0"/>
              <a:t>HOA seeded with a conditional grant</a:t>
            </a:r>
          </a:p>
          <a:p>
            <a:pPr marL="914400" lvl="1" indent="-457200">
              <a:buFont typeface="+mj-lt"/>
              <a:buAutoNum type="arabicPeriod"/>
            </a:pPr>
            <a:r>
              <a:rPr lang="en-US" dirty="0"/>
              <a:t>Tax lien conditions</a:t>
            </a:r>
          </a:p>
          <a:p>
            <a:pPr marL="914400" lvl="1" indent="-457200">
              <a:buFont typeface="+mj-lt"/>
              <a:buAutoNum type="arabicPeriod"/>
            </a:pPr>
            <a:r>
              <a:rPr lang="en-US" dirty="0"/>
              <a:t>Final documents approval by Town Counsel</a:t>
            </a:r>
          </a:p>
        </p:txBody>
      </p:sp>
      <p:pic>
        <p:nvPicPr>
          <p:cNvPr id="5" name="Picture 4">
            <a:extLst>
              <a:ext uri="{FF2B5EF4-FFF2-40B4-BE49-F238E27FC236}">
                <a16:creationId xmlns:a16="http://schemas.microsoft.com/office/drawing/2014/main" id="{0921F32B-8966-4C73-9D2A-C027AD6FA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22" y="241554"/>
            <a:ext cx="2527773" cy="1584071"/>
          </a:xfrm>
          <a:prstGeom prst="rect">
            <a:avLst/>
          </a:prstGeom>
        </p:spPr>
      </p:pic>
      <p:sp>
        <p:nvSpPr>
          <p:cNvPr id="6" name="Slide Number Placeholder 5">
            <a:extLst>
              <a:ext uri="{FF2B5EF4-FFF2-40B4-BE49-F238E27FC236}">
                <a16:creationId xmlns:a16="http://schemas.microsoft.com/office/drawing/2014/main" id="{FE1473AB-9816-4C01-BE90-19B397AC7794}"/>
              </a:ext>
            </a:extLst>
          </p:cNvPr>
          <p:cNvSpPr>
            <a:spLocks noGrp="1"/>
          </p:cNvSpPr>
          <p:nvPr>
            <p:ph type="sldNum" sz="quarter" idx="12"/>
          </p:nvPr>
        </p:nvSpPr>
        <p:spPr/>
        <p:txBody>
          <a:bodyPr/>
          <a:lstStyle/>
          <a:p>
            <a:fld id="{30538FA8-A69A-4F1D-A523-919047E0F341}" type="slidenum">
              <a:rPr lang="en-US" smtClean="0"/>
              <a:t>31</a:t>
            </a:fld>
            <a:endParaRPr lang="en-US"/>
          </a:p>
        </p:txBody>
      </p:sp>
    </p:spTree>
    <p:extLst>
      <p:ext uri="{BB962C8B-B14F-4D97-AF65-F5344CB8AC3E}">
        <p14:creationId xmlns:p14="http://schemas.microsoft.com/office/powerpoint/2010/main" val="3399527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592734-7EA6-493A-8FA9-76763600542F}"/>
              </a:ext>
            </a:extLst>
          </p:cNvPr>
          <p:cNvPicPr>
            <a:picLocks noChangeAspect="1"/>
          </p:cNvPicPr>
          <p:nvPr/>
        </p:nvPicPr>
        <p:blipFill>
          <a:blip r:embed="rId2"/>
          <a:stretch>
            <a:fillRect/>
          </a:stretch>
        </p:blipFill>
        <p:spPr>
          <a:xfrm>
            <a:off x="431482" y="453580"/>
            <a:ext cx="7513581" cy="5788724"/>
          </a:xfrm>
          <a:prstGeom prst="rect">
            <a:avLst/>
          </a:prstGeom>
        </p:spPr>
      </p:pic>
      <p:sp>
        <p:nvSpPr>
          <p:cNvPr id="6" name="TextBox 5">
            <a:extLst>
              <a:ext uri="{FF2B5EF4-FFF2-40B4-BE49-F238E27FC236}">
                <a16:creationId xmlns:a16="http://schemas.microsoft.com/office/drawing/2014/main" id="{A3E90D4E-0DAE-4035-A4A6-7999FFEA9E45}"/>
              </a:ext>
            </a:extLst>
          </p:cNvPr>
          <p:cNvSpPr txBox="1"/>
          <p:nvPr/>
        </p:nvSpPr>
        <p:spPr>
          <a:xfrm>
            <a:off x="8424672" y="588478"/>
            <a:ext cx="3133344" cy="2492990"/>
          </a:xfrm>
          <a:prstGeom prst="rect">
            <a:avLst/>
          </a:prstGeom>
          <a:solidFill>
            <a:schemeClr val="accent4">
              <a:lumMod val="20000"/>
              <a:lumOff val="80000"/>
            </a:schemeClr>
          </a:solidFill>
          <a:ln w="25400" cmpd="dbl">
            <a:solidFill>
              <a:schemeClr val="tx1"/>
            </a:solidFill>
          </a:ln>
        </p:spPr>
        <p:txBody>
          <a:bodyPr wrap="square" rtlCol="0">
            <a:spAutoFit/>
          </a:bodyPr>
          <a:lstStyle/>
          <a:p>
            <a:pPr algn="ctr"/>
            <a:r>
              <a:rPr lang="en-US" b="1" dirty="0">
                <a:latin typeface="Cambria" panose="02040503050406030204" pitchFamily="18" charset="0"/>
                <a:ea typeface="Cambria" panose="02040503050406030204" pitchFamily="18" charset="0"/>
              </a:rPr>
              <a:t>Comments</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Ownership type of Open Space can require:</a:t>
            </a:r>
          </a:p>
          <a:p>
            <a:endParaRPr lang="en-US" sz="1600" dirty="0">
              <a:latin typeface="Cambria" panose="02040503050406030204" pitchFamily="18" charset="0"/>
              <a:ea typeface="Cambria" panose="02040503050406030204" pitchFamily="18" charset="0"/>
            </a:endParaRPr>
          </a:p>
          <a:p>
            <a:pPr marL="342900" indent="-342900">
              <a:buAutoNum type="arabicPeriod"/>
            </a:pPr>
            <a:r>
              <a:rPr lang="en-US" sz="1400" dirty="0">
                <a:latin typeface="Cambria" panose="02040503050406030204" pitchFamily="18" charset="0"/>
                <a:ea typeface="Cambria" panose="02040503050406030204" pitchFamily="18" charset="0"/>
              </a:rPr>
              <a:t>Conservation Restriction</a:t>
            </a:r>
          </a:p>
          <a:p>
            <a:pPr marL="342900" indent="-342900">
              <a:buAutoNum type="arabicPeriod"/>
            </a:pPr>
            <a:r>
              <a:rPr lang="en-US" sz="1400" dirty="0">
                <a:latin typeface="Cambria" panose="02040503050406030204" pitchFamily="18" charset="0"/>
                <a:ea typeface="Cambria" panose="02040503050406030204" pitchFamily="18" charset="0"/>
              </a:rPr>
              <a:t>Access Easement for Maintenance</a:t>
            </a:r>
          </a:p>
          <a:p>
            <a:pPr marL="342900" indent="-342900">
              <a:buAutoNum type="arabicPeriod"/>
            </a:pPr>
            <a:endParaRPr lang="en-US" sz="14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This would not be required for conveyance to ConCom.</a:t>
            </a:r>
            <a:endParaRPr lang="en-US" dirty="0">
              <a:latin typeface="Cambria" panose="02040503050406030204" pitchFamily="18" charset="0"/>
              <a:ea typeface="Cambria" panose="02040503050406030204" pitchFamily="18" charset="0"/>
            </a:endParaRPr>
          </a:p>
        </p:txBody>
      </p:sp>
      <p:sp>
        <p:nvSpPr>
          <p:cNvPr id="7" name="Slide Number Placeholder 6">
            <a:extLst>
              <a:ext uri="{FF2B5EF4-FFF2-40B4-BE49-F238E27FC236}">
                <a16:creationId xmlns:a16="http://schemas.microsoft.com/office/drawing/2014/main" id="{4BC864C5-099D-4F4F-B2B3-2E4902F9BFDB}"/>
              </a:ext>
            </a:extLst>
          </p:cNvPr>
          <p:cNvSpPr>
            <a:spLocks noGrp="1"/>
          </p:cNvSpPr>
          <p:nvPr>
            <p:ph type="sldNum" sz="quarter" idx="12"/>
          </p:nvPr>
        </p:nvSpPr>
        <p:spPr/>
        <p:txBody>
          <a:bodyPr/>
          <a:lstStyle/>
          <a:p>
            <a:fld id="{30538FA8-A69A-4F1D-A523-919047E0F341}" type="slidenum">
              <a:rPr lang="en-US" smtClean="0"/>
              <a:t>32</a:t>
            </a:fld>
            <a:endParaRPr lang="en-US"/>
          </a:p>
        </p:txBody>
      </p:sp>
    </p:spTree>
    <p:extLst>
      <p:ext uri="{BB962C8B-B14F-4D97-AF65-F5344CB8AC3E}">
        <p14:creationId xmlns:p14="http://schemas.microsoft.com/office/powerpoint/2010/main" val="275665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645445-1128-4A45-936C-D775B77B49E1}"/>
              </a:ext>
            </a:extLst>
          </p:cNvPr>
          <p:cNvPicPr>
            <a:picLocks noChangeAspect="1"/>
          </p:cNvPicPr>
          <p:nvPr/>
        </p:nvPicPr>
        <p:blipFill>
          <a:blip r:embed="rId2"/>
          <a:stretch>
            <a:fillRect/>
          </a:stretch>
        </p:blipFill>
        <p:spPr>
          <a:xfrm>
            <a:off x="304800" y="237362"/>
            <a:ext cx="6516580" cy="2918885"/>
          </a:xfrm>
          <a:prstGeom prst="rect">
            <a:avLst/>
          </a:prstGeom>
        </p:spPr>
      </p:pic>
      <p:pic>
        <p:nvPicPr>
          <p:cNvPr id="5" name="Picture 4">
            <a:extLst>
              <a:ext uri="{FF2B5EF4-FFF2-40B4-BE49-F238E27FC236}">
                <a16:creationId xmlns:a16="http://schemas.microsoft.com/office/drawing/2014/main" id="{88AAC9EE-C050-4A47-A512-29D88C8122A2}"/>
              </a:ext>
            </a:extLst>
          </p:cNvPr>
          <p:cNvPicPr>
            <a:picLocks noChangeAspect="1"/>
          </p:cNvPicPr>
          <p:nvPr/>
        </p:nvPicPr>
        <p:blipFill>
          <a:blip r:embed="rId3"/>
          <a:stretch>
            <a:fillRect/>
          </a:stretch>
        </p:blipFill>
        <p:spPr>
          <a:xfrm>
            <a:off x="609980" y="3156247"/>
            <a:ext cx="6312937" cy="3145155"/>
          </a:xfrm>
          <a:prstGeom prst="rect">
            <a:avLst/>
          </a:prstGeom>
        </p:spPr>
      </p:pic>
      <p:sp>
        <p:nvSpPr>
          <p:cNvPr id="6" name="TextBox 5">
            <a:extLst>
              <a:ext uri="{FF2B5EF4-FFF2-40B4-BE49-F238E27FC236}">
                <a16:creationId xmlns:a16="http://schemas.microsoft.com/office/drawing/2014/main" id="{AB258D56-FAFE-470C-917A-C9178C7272D5}"/>
              </a:ext>
            </a:extLst>
          </p:cNvPr>
          <p:cNvSpPr txBox="1"/>
          <p:nvPr/>
        </p:nvSpPr>
        <p:spPr>
          <a:xfrm>
            <a:off x="7571232" y="450308"/>
            <a:ext cx="4010788" cy="3077766"/>
          </a:xfrm>
          <a:prstGeom prst="rect">
            <a:avLst/>
          </a:prstGeom>
          <a:solidFill>
            <a:schemeClr val="accent4">
              <a:lumMod val="20000"/>
              <a:lumOff val="80000"/>
            </a:schemeClr>
          </a:solidFill>
          <a:ln w="25400" cmpd="dbl">
            <a:solidFill>
              <a:schemeClr val="tx1"/>
            </a:solidFill>
          </a:ln>
        </p:spPr>
        <p:txBody>
          <a:bodyPr wrap="square" rtlCol="0">
            <a:spAutoFit/>
          </a:bodyPr>
          <a:lstStyle/>
          <a:p>
            <a:pPr algn="ctr"/>
            <a:r>
              <a:rPr lang="en-US" b="1" dirty="0">
                <a:latin typeface="Cambria" panose="02040503050406030204" pitchFamily="18" charset="0"/>
                <a:ea typeface="Cambria" panose="02040503050406030204" pitchFamily="18" charset="0"/>
              </a:rPr>
              <a:t>Comments</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Maintenance of Open Space involves a formal </a:t>
            </a:r>
            <a:r>
              <a:rPr lang="en-US" sz="1600" b="1" dirty="0">
                <a:latin typeface="Cambria" panose="02040503050406030204" pitchFamily="18" charset="0"/>
                <a:ea typeface="Cambria" panose="02040503050406030204" pitchFamily="18" charset="0"/>
              </a:rPr>
              <a:t>Maintenance Plan (MP)</a:t>
            </a:r>
            <a:r>
              <a:rPr lang="en-US" sz="1600" dirty="0">
                <a:latin typeface="Cambria" panose="02040503050406030204" pitchFamily="18" charset="0"/>
                <a:ea typeface="Cambria" panose="02040503050406030204" pitchFamily="18" charset="0"/>
              </a:rPr>
              <a:t>. This plan shall be responsible for all common area if a HOA but will only apply to OS if other option.</a:t>
            </a:r>
          </a:p>
          <a:p>
            <a:endParaRPr lang="en-US" sz="1600" dirty="0">
              <a:latin typeface="Cambria" panose="02040503050406030204" pitchFamily="18" charset="0"/>
              <a:ea typeface="Cambria" panose="02040503050406030204" pitchFamily="18" charset="0"/>
            </a:endParaRPr>
          </a:p>
          <a:p>
            <a:r>
              <a:rPr lang="en-US" sz="1600" dirty="0">
                <a:latin typeface="Cambria" panose="02040503050406030204" pitchFamily="18" charset="0"/>
                <a:ea typeface="Cambria" panose="02040503050406030204" pitchFamily="18" charset="0"/>
              </a:rPr>
              <a:t>Failure to maintain as per MP gives the authority to Town to conduct the necessary repairs and assess the landowner for the cost.</a:t>
            </a:r>
          </a:p>
        </p:txBody>
      </p:sp>
      <p:sp>
        <p:nvSpPr>
          <p:cNvPr id="7" name="Slide Number Placeholder 6">
            <a:extLst>
              <a:ext uri="{FF2B5EF4-FFF2-40B4-BE49-F238E27FC236}">
                <a16:creationId xmlns:a16="http://schemas.microsoft.com/office/drawing/2014/main" id="{A4F952B1-EBD1-46B7-B505-60F50E9B5D99}"/>
              </a:ext>
            </a:extLst>
          </p:cNvPr>
          <p:cNvSpPr>
            <a:spLocks noGrp="1"/>
          </p:cNvSpPr>
          <p:nvPr>
            <p:ph type="sldNum" sz="quarter" idx="12"/>
          </p:nvPr>
        </p:nvSpPr>
        <p:spPr/>
        <p:txBody>
          <a:bodyPr/>
          <a:lstStyle/>
          <a:p>
            <a:fld id="{30538FA8-A69A-4F1D-A523-919047E0F341}" type="slidenum">
              <a:rPr lang="en-US" smtClean="0"/>
              <a:t>33</a:t>
            </a:fld>
            <a:endParaRPr lang="en-US"/>
          </a:p>
        </p:txBody>
      </p:sp>
    </p:spTree>
    <p:extLst>
      <p:ext uri="{BB962C8B-B14F-4D97-AF65-F5344CB8AC3E}">
        <p14:creationId xmlns:p14="http://schemas.microsoft.com/office/powerpoint/2010/main" val="295022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6A3A0-B2A1-4926-83C2-D9A3C46AAC57}"/>
              </a:ext>
            </a:extLst>
          </p:cNvPr>
          <p:cNvSpPr>
            <a:spLocks noGrp="1"/>
          </p:cNvSpPr>
          <p:nvPr>
            <p:ph type="title"/>
          </p:nvPr>
        </p:nvSpPr>
        <p:spPr/>
        <p:txBody>
          <a:bodyPr/>
          <a:lstStyle/>
          <a:p>
            <a:r>
              <a:rPr lang="en-US" dirty="0"/>
              <a:t>OSRD Review Schedule</a:t>
            </a:r>
          </a:p>
        </p:txBody>
      </p:sp>
      <p:sp>
        <p:nvSpPr>
          <p:cNvPr id="3" name="Content Placeholder 2">
            <a:extLst>
              <a:ext uri="{FF2B5EF4-FFF2-40B4-BE49-F238E27FC236}">
                <a16:creationId xmlns:a16="http://schemas.microsoft.com/office/drawing/2014/main" id="{4F8718DF-CFFE-4269-8707-AABE7C17E138}"/>
              </a:ext>
            </a:extLst>
          </p:cNvPr>
          <p:cNvSpPr>
            <a:spLocks noGrp="1"/>
          </p:cNvSpPr>
          <p:nvPr>
            <p:ph idx="1"/>
          </p:nvPr>
        </p:nvSpPr>
        <p:spPr/>
        <p:txBody>
          <a:bodyPr/>
          <a:lstStyle/>
          <a:p>
            <a:r>
              <a:rPr lang="en-US" b="1" dirty="0">
                <a:solidFill>
                  <a:srgbClr val="FF0000"/>
                </a:solidFill>
              </a:rPr>
              <a:t>June 21 - Current Bylaw and MRPC Work </a:t>
            </a:r>
            <a:r>
              <a:rPr lang="en-US" dirty="0">
                <a:solidFill>
                  <a:srgbClr val="FF0000"/>
                </a:solidFill>
              </a:rPr>
              <a:t>(Completed: see prior PPTs)</a:t>
            </a:r>
          </a:p>
          <a:p>
            <a:r>
              <a:rPr lang="en-US" b="1" dirty="0"/>
              <a:t>July 19 – Administrative and Open Space </a:t>
            </a:r>
            <a:r>
              <a:rPr lang="en-US" dirty="0"/>
              <a:t>– Proposed 125-35A-E</a:t>
            </a:r>
          </a:p>
          <a:p>
            <a:r>
              <a:rPr lang="en-US" b="1" dirty="0"/>
              <a:t>August 2 – Density of Development </a:t>
            </a:r>
            <a:r>
              <a:rPr lang="en-US" dirty="0"/>
              <a:t>– Proposed 125-35F</a:t>
            </a:r>
          </a:p>
          <a:p>
            <a:r>
              <a:rPr lang="en-US" b="1" dirty="0"/>
              <a:t>August 16 – Types of OSRD, Types of Units </a:t>
            </a:r>
            <a:r>
              <a:rPr lang="en-US" dirty="0"/>
              <a:t>– Proposed 125-35G</a:t>
            </a:r>
          </a:p>
          <a:p>
            <a:r>
              <a:rPr lang="en-US" b="1" dirty="0"/>
              <a:t>September 13 – Uses in OSRD </a:t>
            </a:r>
            <a:r>
              <a:rPr lang="en-US" dirty="0"/>
              <a:t>– Proposed 125-35G-H</a:t>
            </a:r>
          </a:p>
          <a:p>
            <a:r>
              <a:rPr lang="en-US" b="1" dirty="0"/>
              <a:t>September 20 – Dimensions and Design </a:t>
            </a:r>
            <a:r>
              <a:rPr lang="en-US" dirty="0"/>
              <a:t>– Proposed 125-35</a:t>
            </a:r>
            <a:r>
              <a:rPr lang="en-US" sz="2400" dirty="0">
                <a:latin typeface="Times New Roman" panose="02020603050405020304" pitchFamily="18" charset="0"/>
                <a:cs typeface="Times New Roman" panose="02020603050405020304" pitchFamily="18" charset="0"/>
              </a:rPr>
              <a:t>I</a:t>
            </a:r>
            <a:endParaRPr lang="en-US" dirty="0">
              <a:latin typeface="Times New Roman" panose="02020603050405020304" pitchFamily="18" charset="0"/>
              <a:cs typeface="Times New Roman" panose="02020603050405020304" pitchFamily="18" charset="0"/>
            </a:endParaRPr>
          </a:p>
          <a:p>
            <a:r>
              <a:rPr lang="en-US" b="1" dirty="0"/>
              <a:t>September 27 – Process </a:t>
            </a:r>
            <a:r>
              <a:rPr lang="en-US" dirty="0"/>
              <a:t>– Proposed 125-35J-K</a:t>
            </a:r>
          </a:p>
        </p:txBody>
      </p:sp>
      <p:sp>
        <p:nvSpPr>
          <p:cNvPr id="4" name="Slide Number Placeholder 3">
            <a:extLst>
              <a:ext uri="{FF2B5EF4-FFF2-40B4-BE49-F238E27FC236}">
                <a16:creationId xmlns:a16="http://schemas.microsoft.com/office/drawing/2014/main" id="{239C69AB-457F-46D0-8B4A-F710076B7762}"/>
              </a:ext>
            </a:extLst>
          </p:cNvPr>
          <p:cNvSpPr>
            <a:spLocks noGrp="1"/>
          </p:cNvSpPr>
          <p:nvPr>
            <p:ph type="sldNum" sz="quarter" idx="12"/>
          </p:nvPr>
        </p:nvSpPr>
        <p:spPr/>
        <p:txBody>
          <a:bodyPr/>
          <a:lstStyle/>
          <a:p>
            <a:fld id="{30538FA8-A69A-4F1D-A523-919047E0F341}" type="slidenum">
              <a:rPr lang="en-US" smtClean="0"/>
              <a:t>4</a:t>
            </a:fld>
            <a:endParaRPr lang="en-US"/>
          </a:p>
        </p:txBody>
      </p:sp>
    </p:spTree>
    <p:extLst>
      <p:ext uri="{BB962C8B-B14F-4D97-AF65-F5344CB8AC3E}">
        <p14:creationId xmlns:p14="http://schemas.microsoft.com/office/powerpoint/2010/main" val="76532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4B0948-5DD2-4813-9000-6412CBB1E56F}"/>
              </a:ext>
            </a:extLst>
          </p:cNvPr>
          <p:cNvPicPr>
            <a:picLocks noChangeAspect="1"/>
          </p:cNvPicPr>
          <p:nvPr/>
        </p:nvPicPr>
        <p:blipFill>
          <a:blip r:embed="rId2">
            <a:clrChange>
              <a:clrFrom>
                <a:srgbClr val="CEEBC8"/>
              </a:clrFrom>
              <a:clrTo>
                <a:srgbClr val="CEEBC8">
                  <a:alpha val="0"/>
                </a:srgbClr>
              </a:clrTo>
            </a:clrChange>
          </a:blip>
          <a:stretch>
            <a:fillRect/>
          </a:stretch>
        </p:blipFill>
        <p:spPr>
          <a:xfrm>
            <a:off x="1070844" y="397782"/>
            <a:ext cx="9967274" cy="6181679"/>
          </a:xfrm>
          <a:prstGeom prst="rect">
            <a:avLst/>
          </a:prstGeom>
          <a:noFill/>
        </p:spPr>
      </p:pic>
      <p:sp>
        <p:nvSpPr>
          <p:cNvPr id="2" name="Title 1">
            <a:extLst>
              <a:ext uri="{FF2B5EF4-FFF2-40B4-BE49-F238E27FC236}">
                <a16:creationId xmlns:a16="http://schemas.microsoft.com/office/drawing/2014/main" id="{F79F1D64-C873-442A-96AA-5937F40B399E}"/>
              </a:ext>
            </a:extLst>
          </p:cNvPr>
          <p:cNvSpPr>
            <a:spLocks noGrp="1"/>
          </p:cNvSpPr>
          <p:nvPr>
            <p:ph type="title"/>
          </p:nvPr>
        </p:nvSpPr>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Arial Black" panose="020B0A04020102020204" pitchFamily="34" charset="0"/>
              </a:rPr>
              <a:t>RECAP</a:t>
            </a:r>
          </a:p>
        </p:txBody>
      </p:sp>
      <p:sp>
        <p:nvSpPr>
          <p:cNvPr id="3" name="Content Placeholder 2">
            <a:extLst>
              <a:ext uri="{FF2B5EF4-FFF2-40B4-BE49-F238E27FC236}">
                <a16:creationId xmlns:a16="http://schemas.microsoft.com/office/drawing/2014/main" id="{D6B08DCC-44D5-41A3-9C14-1A87E94B62EB}"/>
              </a:ext>
            </a:extLst>
          </p:cNvPr>
          <p:cNvSpPr>
            <a:spLocks noGrp="1"/>
          </p:cNvSpPr>
          <p:nvPr>
            <p:ph idx="1"/>
          </p:nvPr>
        </p:nvSpPr>
        <p:spPr>
          <a:xfrm>
            <a:off x="1153882" y="1825625"/>
            <a:ext cx="9790926" cy="4351338"/>
          </a:xfrm>
          <a:solidFill>
            <a:schemeClr val="bg1">
              <a:alpha val="68000"/>
            </a:schemeClr>
          </a:solidFill>
          <a:ln w="53975">
            <a:solidFill>
              <a:srgbClr val="658C76">
                <a:alpha val="36000"/>
              </a:srgbClr>
            </a:solidFill>
          </a:ln>
        </p:spPr>
        <p:txBody>
          <a:bodyPr/>
          <a:lstStyle/>
          <a:p>
            <a:r>
              <a:rPr lang="en-US" dirty="0"/>
              <a:t>Open Space Residential Development is an increasingly popular alternative to conventional subdivision design. It is intended to set at least 50 percent of the parcel area aside as permanently protected open space.</a:t>
            </a:r>
          </a:p>
          <a:p>
            <a:r>
              <a:rPr lang="en-US" dirty="0"/>
              <a:t>It can be done as a subdivision or a unified site plan.</a:t>
            </a:r>
          </a:p>
          <a:p>
            <a:r>
              <a:rPr lang="en-US" dirty="0"/>
              <a:t>The regulations may be a bit more complex to ensure that the open space and the design are done well.</a:t>
            </a:r>
          </a:p>
          <a:p>
            <a:r>
              <a:rPr lang="en-US" dirty="0"/>
              <a:t>Harvard has had a version since 2003 but it has not worked. See June 21 PPT for a summary of the current Bylaw.</a:t>
            </a:r>
          </a:p>
        </p:txBody>
      </p:sp>
      <p:sp>
        <p:nvSpPr>
          <p:cNvPr id="4" name="Slide Number Placeholder 3">
            <a:extLst>
              <a:ext uri="{FF2B5EF4-FFF2-40B4-BE49-F238E27FC236}">
                <a16:creationId xmlns:a16="http://schemas.microsoft.com/office/drawing/2014/main" id="{DA6EE876-8011-44BD-AF6E-672612F1FF73}"/>
              </a:ext>
            </a:extLst>
          </p:cNvPr>
          <p:cNvSpPr>
            <a:spLocks noGrp="1"/>
          </p:cNvSpPr>
          <p:nvPr>
            <p:ph type="sldNum" sz="quarter" idx="12"/>
          </p:nvPr>
        </p:nvSpPr>
        <p:spPr/>
        <p:txBody>
          <a:bodyPr/>
          <a:lstStyle/>
          <a:p>
            <a:fld id="{30538FA8-A69A-4F1D-A523-919047E0F341}" type="slidenum">
              <a:rPr lang="en-US" smtClean="0"/>
              <a:t>5</a:t>
            </a:fld>
            <a:endParaRPr lang="en-US"/>
          </a:p>
        </p:txBody>
      </p:sp>
    </p:spTree>
    <p:extLst>
      <p:ext uri="{BB962C8B-B14F-4D97-AF65-F5344CB8AC3E}">
        <p14:creationId xmlns:p14="http://schemas.microsoft.com/office/powerpoint/2010/main" val="24549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625DC5-7E8B-4368-B22B-576BDF1C2971}"/>
              </a:ext>
            </a:extLst>
          </p:cNvPr>
          <p:cNvSpPr>
            <a:spLocks noGrp="1"/>
          </p:cNvSpPr>
          <p:nvPr>
            <p:ph type="title"/>
          </p:nvPr>
        </p:nvSpPr>
        <p:spPr>
          <a:xfrm>
            <a:off x="546100" y="365125"/>
            <a:ext cx="9004300" cy="955675"/>
          </a:xfrm>
        </p:spPr>
        <p:txBody>
          <a:bodyPr/>
          <a:lstStyle/>
          <a:p>
            <a:r>
              <a:rPr lang="en-US" dirty="0"/>
              <a:t>Anatomy of a Bylaw</a:t>
            </a:r>
          </a:p>
        </p:txBody>
      </p:sp>
      <p:sp>
        <p:nvSpPr>
          <p:cNvPr id="4" name="Slide Number Placeholder 3">
            <a:extLst>
              <a:ext uri="{FF2B5EF4-FFF2-40B4-BE49-F238E27FC236}">
                <a16:creationId xmlns:a16="http://schemas.microsoft.com/office/drawing/2014/main" id="{B23FC164-1988-412B-BC26-37E40F4730D6}"/>
              </a:ext>
            </a:extLst>
          </p:cNvPr>
          <p:cNvSpPr>
            <a:spLocks noGrp="1"/>
          </p:cNvSpPr>
          <p:nvPr>
            <p:ph type="sldNum" sz="quarter" idx="12"/>
          </p:nvPr>
        </p:nvSpPr>
        <p:spPr/>
        <p:txBody>
          <a:bodyPr/>
          <a:lstStyle/>
          <a:p>
            <a:fld id="{30538FA8-A69A-4F1D-A523-919047E0F341}" type="slidenum">
              <a:rPr lang="en-US" smtClean="0"/>
              <a:t>6</a:t>
            </a:fld>
            <a:endParaRPr lang="en-US"/>
          </a:p>
        </p:txBody>
      </p:sp>
      <p:sp>
        <p:nvSpPr>
          <p:cNvPr id="15" name="Star: 4 Points 14">
            <a:extLst>
              <a:ext uri="{FF2B5EF4-FFF2-40B4-BE49-F238E27FC236}">
                <a16:creationId xmlns:a16="http://schemas.microsoft.com/office/drawing/2014/main" id="{FF511555-8657-43CD-9D7B-68CBCAA19F28}"/>
              </a:ext>
            </a:extLst>
          </p:cNvPr>
          <p:cNvSpPr/>
          <p:nvPr/>
        </p:nvSpPr>
        <p:spPr>
          <a:xfrm>
            <a:off x="546100" y="1320800"/>
            <a:ext cx="622300" cy="6985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C06519F-8D06-4E17-BFFE-F8267C403B5F}"/>
              </a:ext>
            </a:extLst>
          </p:cNvPr>
          <p:cNvSpPr txBox="1"/>
          <p:nvPr/>
        </p:nvSpPr>
        <p:spPr>
          <a:xfrm>
            <a:off x="1295400" y="1439217"/>
            <a:ext cx="10350500" cy="461665"/>
          </a:xfrm>
          <a:prstGeom prst="rect">
            <a:avLst/>
          </a:prstGeom>
          <a:noFill/>
        </p:spPr>
        <p:txBody>
          <a:bodyPr wrap="square" rtlCol="0">
            <a:spAutoFit/>
          </a:bodyPr>
          <a:lstStyle/>
          <a:p>
            <a:r>
              <a:rPr lang="en-US" sz="2400" b="1" dirty="0">
                <a:solidFill>
                  <a:srgbClr val="4472C4"/>
                </a:solidFill>
                <a:effectLst>
                  <a:outerShdw blurRad="38100" dist="38100" dir="2700000" algn="tl">
                    <a:srgbClr val="000000">
                      <a:alpha val="43137"/>
                    </a:srgbClr>
                  </a:outerShdw>
                </a:effectLst>
              </a:rPr>
              <a:t>Proposed Replacement Section 125-35 of the Town of Harvard Protective Bylaw</a:t>
            </a:r>
          </a:p>
        </p:txBody>
      </p:sp>
      <p:sp>
        <p:nvSpPr>
          <p:cNvPr id="19" name="TextBox 18">
            <a:extLst>
              <a:ext uri="{FF2B5EF4-FFF2-40B4-BE49-F238E27FC236}">
                <a16:creationId xmlns:a16="http://schemas.microsoft.com/office/drawing/2014/main" id="{6625E911-627F-4958-B328-74F7001BB7BD}"/>
              </a:ext>
            </a:extLst>
          </p:cNvPr>
          <p:cNvSpPr txBox="1"/>
          <p:nvPr/>
        </p:nvSpPr>
        <p:spPr>
          <a:xfrm>
            <a:off x="1295400" y="2019299"/>
            <a:ext cx="9271000" cy="3170099"/>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solidFill>
                  <a:srgbClr val="C00000"/>
                </a:solidFill>
              </a:rPr>
              <a:t>Section A – Purpose and Intent</a:t>
            </a:r>
          </a:p>
          <a:p>
            <a:pPr marL="285750" indent="-285750">
              <a:buFont typeface="Wingdings" panose="05000000000000000000" pitchFamily="2" charset="2"/>
              <a:buChar char="Ø"/>
            </a:pPr>
            <a:r>
              <a:rPr lang="en-US" sz="2000" dirty="0">
                <a:solidFill>
                  <a:srgbClr val="C00000"/>
                </a:solidFill>
              </a:rPr>
              <a:t>Section B – Applicability</a:t>
            </a:r>
          </a:p>
          <a:p>
            <a:pPr marL="285750" indent="-285750">
              <a:buFont typeface="Wingdings" panose="05000000000000000000" pitchFamily="2" charset="2"/>
              <a:buChar char="Ø"/>
            </a:pPr>
            <a:r>
              <a:rPr lang="en-US" sz="2000" dirty="0">
                <a:solidFill>
                  <a:srgbClr val="C00000"/>
                </a:solidFill>
              </a:rPr>
              <a:t>Section C – Definitions</a:t>
            </a:r>
          </a:p>
          <a:p>
            <a:pPr marL="285750" indent="-285750">
              <a:buFont typeface="Wingdings" panose="05000000000000000000" pitchFamily="2" charset="2"/>
              <a:buChar char="Ø"/>
            </a:pPr>
            <a:r>
              <a:rPr lang="en-US" sz="2000" dirty="0">
                <a:solidFill>
                  <a:srgbClr val="4472C4"/>
                </a:solidFill>
              </a:rPr>
              <a:t>Section D – Open Space </a:t>
            </a:r>
          </a:p>
          <a:p>
            <a:pPr marL="285750" indent="-285750">
              <a:buFont typeface="Wingdings" panose="05000000000000000000" pitchFamily="2" charset="2"/>
              <a:buChar char="Ø"/>
            </a:pPr>
            <a:r>
              <a:rPr lang="en-US" sz="2000" dirty="0">
                <a:solidFill>
                  <a:srgbClr val="4472C4"/>
                </a:solidFill>
              </a:rPr>
              <a:t>Section E – Development Density</a:t>
            </a:r>
          </a:p>
          <a:p>
            <a:pPr marL="285750" indent="-285750">
              <a:buFont typeface="Wingdings" panose="05000000000000000000" pitchFamily="2" charset="2"/>
              <a:buChar char="Ø"/>
            </a:pPr>
            <a:r>
              <a:rPr lang="en-US" sz="2000" dirty="0">
                <a:solidFill>
                  <a:srgbClr val="4472C4"/>
                </a:solidFill>
              </a:rPr>
              <a:t>Section F – Permitted Uses</a:t>
            </a:r>
          </a:p>
          <a:p>
            <a:pPr marL="285750" indent="-285750">
              <a:buFont typeface="Wingdings" panose="05000000000000000000" pitchFamily="2" charset="2"/>
              <a:buChar char="Ø"/>
            </a:pPr>
            <a:r>
              <a:rPr lang="en-US" sz="2000" dirty="0">
                <a:solidFill>
                  <a:srgbClr val="4472C4"/>
                </a:solidFill>
              </a:rPr>
              <a:t>Section G – Conditional Uses</a:t>
            </a:r>
          </a:p>
          <a:p>
            <a:pPr marL="285750" indent="-285750">
              <a:buFont typeface="Wingdings" panose="05000000000000000000" pitchFamily="2" charset="2"/>
              <a:buChar char="Ø"/>
            </a:pPr>
            <a:r>
              <a:rPr lang="en-US" sz="2000" dirty="0">
                <a:solidFill>
                  <a:srgbClr val="4472C4"/>
                </a:solidFill>
              </a:rPr>
              <a:t>Section H – Dimensional and Design Requirements</a:t>
            </a:r>
          </a:p>
          <a:p>
            <a:pPr marL="285750" indent="-285750">
              <a:buFont typeface="Wingdings" panose="05000000000000000000" pitchFamily="2" charset="2"/>
              <a:buChar char="Ø"/>
            </a:pPr>
            <a:r>
              <a:rPr lang="en-US" sz="2000" dirty="0">
                <a:solidFill>
                  <a:srgbClr val="4472C4"/>
                </a:solidFill>
              </a:rPr>
              <a:t>Section I – Project Site Design Process</a:t>
            </a:r>
          </a:p>
          <a:p>
            <a:pPr marL="285750" indent="-285750">
              <a:buFont typeface="Wingdings" panose="05000000000000000000" pitchFamily="2" charset="2"/>
              <a:buChar char="Ø"/>
            </a:pPr>
            <a:r>
              <a:rPr lang="en-US" sz="2000" dirty="0">
                <a:solidFill>
                  <a:srgbClr val="4472C4"/>
                </a:solidFill>
              </a:rPr>
              <a:t>Section J – Formal Process and Application</a:t>
            </a:r>
          </a:p>
        </p:txBody>
      </p:sp>
      <p:sp>
        <p:nvSpPr>
          <p:cNvPr id="20" name="Double Brace 19">
            <a:extLst>
              <a:ext uri="{FF2B5EF4-FFF2-40B4-BE49-F238E27FC236}">
                <a16:creationId xmlns:a16="http://schemas.microsoft.com/office/drawing/2014/main" id="{6B1E5743-9C94-4B40-8C60-45DD8335F18B}"/>
              </a:ext>
            </a:extLst>
          </p:cNvPr>
          <p:cNvSpPr/>
          <p:nvPr/>
        </p:nvSpPr>
        <p:spPr>
          <a:xfrm>
            <a:off x="1016000" y="2137716"/>
            <a:ext cx="5638800" cy="1138883"/>
          </a:xfrm>
          <a:prstGeom prst="bracePair">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21" name="TextBox 20">
            <a:extLst>
              <a:ext uri="{FF2B5EF4-FFF2-40B4-BE49-F238E27FC236}">
                <a16:creationId xmlns:a16="http://schemas.microsoft.com/office/drawing/2014/main" id="{5E1A2F0D-952F-46C3-89F9-1300110297A6}"/>
              </a:ext>
            </a:extLst>
          </p:cNvPr>
          <p:cNvSpPr txBox="1"/>
          <p:nvPr/>
        </p:nvSpPr>
        <p:spPr>
          <a:xfrm>
            <a:off x="6781800" y="2522491"/>
            <a:ext cx="2159000" cy="369332"/>
          </a:xfrm>
          <a:prstGeom prst="rect">
            <a:avLst/>
          </a:prstGeom>
          <a:noFill/>
        </p:spPr>
        <p:txBody>
          <a:bodyPr wrap="square" rtlCol="0">
            <a:spAutoFit/>
          </a:bodyPr>
          <a:lstStyle/>
          <a:p>
            <a:r>
              <a:rPr lang="en-US" b="1" dirty="0">
                <a:solidFill>
                  <a:srgbClr val="C00000"/>
                </a:solidFill>
              </a:rPr>
              <a:t>Next for Discussion</a:t>
            </a:r>
          </a:p>
        </p:txBody>
      </p:sp>
    </p:spTree>
    <p:extLst>
      <p:ext uri="{BB962C8B-B14F-4D97-AF65-F5344CB8AC3E}">
        <p14:creationId xmlns:p14="http://schemas.microsoft.com/office/powerpoint/2010/main" val="306101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0C9F-24A4-47F9-9BA0-94BC1D1A5B9A}"/>
              </a:ext>
            </a:extLst>
          </p:cNvPr>
          <p:cNvSpPr>
            <a:spLocks noGrp="1"/>
          </p:cNvSpPr>
          <p:nvPr>
            <p:ph type="title"/>
          </p:nvPr>
        </p:nvSpPr>
        <p:spPr/>
        <p:txBody>
          <a:bodyPr/>
          <a:lstStyle/>
          <a:p>
            <a:r>
              <a:rPr lang="en-US" dirty="0"/>
              <a:t>Administrative Provisions</a:t>
            </a:r>
          </a:p>
        </p:txBody>
      </p:sp>
      <p:sp>
        <p:nvSpPr>
          <p:cNvPr id="3" name="Content Placeholder 2">
            <a:extLst>
              <a:ext uri="{FF2B5EF4-FFF2-40B4-BE49-F238E27FC236}">
                <a16:creationId xmlns:a16="http://schemas.microsoft.com/office/drawing/2014/main" id="{6B5BED8C-7F44-4310-B877-82F7D819B92D}"/>
              </a:ext>
            </a:extLst>
          </p:cNvPr>
          <p:cNvSpPr>
            <a:spLocks noGrp="1"/>
          </p:cNvSpPr>
          <p:nvPr>
            <p:ph idx="1"/>
          </p:nvPr>
        </p:nvSpPr>
        <p:spPr/>
        <p:txBody>
          <a:bodyPr/>
          <a:lstStyle/>
          <a:p>
            <a:r>
              <a:rPr lang="en-US" dirty="0"/>
              <a:t>There are three primary general or administrative provisions in the OSRD bylaw. These are:</a:t>
            </a:r>
            <a:br>
              <a:rPr lang="en-US" dirty="0"/>
            </a:br>
            <a:r>
              <a:rPr lang="en-US" sz="1600" dirty="0"/>
              <a:t> </a:t>
            </a:r>
            <a:endParaRPr lang="en-US" dirty="0"/>
          </a:p>
          <a:p>
            <a:pPr lvl="1">
              <a:buFont typeface="Courier New" panose="02070309020205020404" pitchFamily="49" charset="0"/>
              <a:buChar char="o"/>
            </a:pPr>
            <a:r>
              <a:rPr lang="en-US" u="sng" dirty="0"/>
              <a:t>A - Purpose and Intent</a:t>
            </a:r>
            <a:r>
              <a:rPr lang="en-US" dirty="0"/>
              <a:t>: These establish the purpose of the bylaw and its intent as to what it is accomplishing.</a:t>
            </a:r>
            <a:br>
              <a:rPr lang="en-US" dirty="0"/>
            </a:br>
            <a:endParaRPr lang="en-US" dirty="0"/>
          </a:p>
          <a:p>
            <a:pPr lvl="1">
              <a:buFont typeface="Courier New" panose="02070309020205020404" pitchFamily="49" charset="0"/>
              <a:buChar char="o"/>
            </a:pPr>
            <a:r>
              <a:rPr lang="en-US" u="sng" dirty="0"/>
              <a:t>C - Applicability</a:t>
            </a:r>
            <a:r>
              <a:rPr lang="en-US" dirty="0"/>
              <a:t>: How does the bylaw apply, what does it do?</a:t>
            </a:r>
            <a:br>
              <a:rPr lang="en-US" dirty="0"/>
            </a:br>
            <a:endParaRPr lang="en-US" dirty="0"/>
          </a:p>
          <a:p>
            <a:pPr lvl="1">
              <a:buFont typeface="Courier New" panose="02070309020205020404" pitchFamily="49" charset="0"/>
              <a:buChar char="o"/>
            </a:pPr>
            <a:r>
              <a:rPr lang="en-US" u="sng" dirty="0"/>
              <a:t>D - Definitions</a:t>
            </a:r>
            <a:r>
              <a:rPr lang="en-US" dirty="0"/>
              <a:t>: Better situated in a consolidated definitions section, they are sometimes located in a specific bylaw section due to the very technical and specific nature and applicability of the definitions. We can be flexible about this.</a:t>
            </a:r>
          </a:p>
        </p:txBody>
      </p:sp>
      <p:sp>
        <p:nvSpPr>
          <p:cNvPr id="4" name="Slide Number Placeholder 3">
            <a:extLst>
              <a:ext uri="{FF2B5EF4-FFF2-40B4-BE49-F238E27FC236}">
                <a16:creationId xmlns:a16="http://schemas.microsoft.com/office/drawing/2014/main" id="{67A29A4A-E1F9-4DF2-8E3B-30B22EA1BA8B}"/>
              </a:ext>
            </a:extLst>
          </p:cNvPr>
          <p:cNvSpPr>
            <a:spLocks noGrp="1"/>
          </p:cNvSpPr>
          <p:nvPr>
            <p:ph type="sldNum" sz="quarter" idx="12"/>
          </p:nvPr>
        </p:nvSpPr>
        <p:spPr/>
        <p:txBody>
          <a:bodyPr/>
          <a:lstStyle/>
          <a:p>
            <a:fld id="{30538FA8-A69A-4F1D-A523-919047E0F341}" type="slidenum">
              <a:rPr lang="en-US" smtClean="0"/>
              <a:t>7</a:t>
            </a:fld>
            <a:endParaRPr lang="en-US"/>
          </a:p>
        </p:txBody>
      </p:sp>
    </p:spTree>
    <p:extLst>
      <p:ext uri="{BB962C8B-B14F-4D97-AF65-F5344CB8AC3E}">
        <p14:creationId xmlns:p14="http://schemas.microsoft.com/office/powerpoint/2010/main" val="376480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31A05D-7433-4EB1-9254-3CA80CAF5730}"/>
              </a:ext>
            </a:extLst>
          </p:cNvPr>
          <p:cNvPicPr>
            <a:picLocks noChangeAspect="1"/>
          </p:cNvPicPr>
          <p:nvPr/>
        </p:nvPicPr>
        <p:blipFill>
          <a:blip r:embed="rId2"/>
          <a:stretch>
            <a:fillRect/>
          </a:stretch>
        </p:blipFill>
        <p:spPr>
          <a:xfrm>
            <a:off x="835906" y="373768"/>
            <a:ext cx="9730907" cy="1251832"/>
          </a:xfrm>
          <a:prstGeom prst="rect">
            <a:avLst/>
          </a:prstGeom>
        </p:spPr>
      </p:pic>
      <p:pic>
        <p:nvPicPr>
          <p:cNvPr id="7" name="Picture 6">
            <a:extLst>
              <a:ext uri="{FF2B5EF4-FFF2-40B4-BE49-F238E27FC236}">
                <a16:creationId xmlns:a16="http://schemas.microsoft.com/office/drawing/2014/main" id="{99119DE3-2713-4809-8271-9E24B9E031BF}"/>
              </a:ext>
            </a:extLst>
          </p:cNvPr>
          <p:cNvPicPr>
            <a:picLocks noChangeAspect="1"/>
          </p:cNvPicPr>
          <p:nvPr/>
        </p:nvPicPr>
        <p:blipFill>
          <a:blip r:embed="rId3"/>
          <a:stretch>
            <a:fillRect/>
          </a:stretch>
        </p:blipFill>
        <p:spPr>
          <a:xfrm>
            <a:off x="945797" y="1765299"/>
            <a:ext cx="7536665" cy="4545189"/>
          </a:xfrm>
          <a:prstGeom prst="rect">
            <a:avLst/>
          </a:prstGeom>
        </p:spPr>
      </p:pic>
      <p:sp>
        <p:nvSpPr>
          <p:cNvPr id="8" name="Oval 7">
            <a:extLst>
              <a:ext uri="{FF2B5EF4-FFF2-40B4-BE49-F238E27FC236}">
                <a16:creationId xmlns:a16="http://schemas.microsoft.com/office/drawing/2014/main" id="{F24A4396-1E7D-43E1-A7DF-F16B8EA03520}"/>
              </a:ext>
            </a:extLst>
          </p:cNvPr>
          <p:cNvSpPr/>
          <p:nvPr/>
        </p:nvSpPr>
        <p:spPr>
          <a:xfrm>
            <a:off x="5279475" y="4656951"/>
            <a:ext cx="2273469" cy="381646"/>
          </a:xfrm>
          <a:prstGeom prst="ellipse">
            <a:avLst/>
          </a:prstGeom>
          <a:solidFill>
            <a:srgbClr val="FF0000">
              <a:alpha val="3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962CF8A1-0F77-429F-8970-EB56FC372C4C}"/>
              </a:ext>
            </a:extLst>
          </p:cNvPr>
          <p:cNvCxnSpPr>
            <a:cxnSpLocks/>
          </p:cNvCxnSpPr>
          <p:nvPr/>
        </p:nvCxnSpPr>
        <p:spPr>
          <a:xfrm flipH="1">
            <a:off x="8259098" y="4041058"/>
            <a:ext cx="1194618" cy="634181"/>
          </a:xfrm>
          <a:prstGeom prst="straightConnector1">
            <a:avLst/>
          </a:prstGeom>
          <a:ln w="2540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6E046A4-3D25-425F-B21A-FD2B8403EDEF}"/>
              </a:ext>
            </a:extLst>
          </p:cNvPr>
          <p:cNvSpPr txBox="1"/>
          <p:nvPr/>
        </p:nvSpPr>
        <p:spPr>
          <a:xfrm>
            <a:off x="9561689" y="3409245"/>
            <a:ext cx="2359378" cy="646331"/>
          </a:xfrm>
          <a:prstGeom prst="rect">
            <a:avLst/>
          </a:prstGeom>
          <a:noFill/>
        </p:spPr>
        <p:txBody>
          <a:bodyPr wrap="square" rtlCol="0">
            <a:spAutoFit/>
          </a:bodyPr>
          <a:lstStyle/>
          <a:p>
            <a:r>
              <a:rPr lang="en-US" dirty="0"/>
              <a:t>Reference to master plan actions</a:t>
            </a:r>
          </a:p>
        </p:txBody>
      </p:sp>
      <p:sp>
        <p:nvSpPr>
          <p:cNvPr id="16" name="Oval 15">
            <a:extLst>
              <a:ext uri="{FF2B5EF4-FFF2-40B4-BE49-F238E27FC236}">
                <a16:creationId xmlns:a16="http://schemas.microsoft.com/office/drawing/2014/main" id="{6C3682C3-361B-4E61-9515-BA86CDA5D502}"/>
              </a:ext>
            </a:extLst>
          </p:cNvPr>
          <p:cNvSpPr/>
          <p:nvPr/>
        </p:nvSpPr>
        <p:spPr>
          <a:xfrm>
            <a:off x="1636776" y="3538728"/>
            <a:ext cx="1508760" cy="326486"/>
          </a:xfrm>
          <a:prstGeom prst="ellipse">
            <a:avLst/>
          </a:prstGeom>
          <a:solidFill>
            <a:srgbClr val="FF0000">
              <a:alpha val="3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7EF7F8B6-DDBB-4FF1-9B28-0A94448436BA}"/>
              </a:ext>
            </a:extLst>
          </p:cNvPr>
          <p:cNvCxnSpPr>
            <a:cxnSpLocks/>
          </p:cNvCxnSpPr>
          <p:nvPr/>
        </p:nvCxnSpPr>
        <p:spPr>
          <a:xfrm flipH="1">
            <a:off x="3325308" y="2516238"/>
            <a:ext cx="6507314" cy="1133404"/>
          </a:xfrm>
          <a:prstGeom prst="straightConnector1">
            <a:avLst/>
          </a:prstGeom>
          <a:ln w="2540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F0490E-53C1-4991-890A-6033DD2A24B8}"/>
              </a:ext>
            </a:extLst>
          </p:cNvPr>
          <p:cNvSpPr txBox="1"/>
          <p:nvPr/>
        </p:nvSpPr>
        <p:spPr>
          <a:xfrm>
            <a:off x="9852755" y="2193072"/>
            <a:ext cx="2359378" cy="369332"/>
          </a:xfrm>
          <a:prstGeom prst="rect">
            <a:avLst/>
          </a:prstGeom>
          <a:noFill/>
        </p:spPr>
        <p:txBody>
          <a:bodyPr wrap="square" rtlCol="0">
            <a:spAutoFit/>
          </a:bodyPr>
          <a:lstStyle/>
          <a:p>
            <a:r>
              <a:rPr lang="en-US" dirty="0"/>
              <a:t>Village-like areas</a:t>
            </a:r>
          </a:p>
        </p:txBody>
      </p:sp>
      <p:sp>
        <p:nvSpPr>
          <p:cNvPr id="20" name="Rectangle 19">
            <a:extLst>
              <a:ext uri="{FF2B5EF4-FFF2-40B4-BE49-F238E27FC236}">
                <a16:creationId xmlns:a16="http://schemas.microsoft.com/office/drawing/2014/main" id="{9A296131-5A66-4BC3-B721-B7490F9E3FDE}"/>
              </a:ext>
            </a:extLst>
          </p:cNvPr>
          <p:cNvSpPr/>
          <p:nvPr/>
        </p:nvSpPr>
        <p:spPr>
          <a:xfrm>
            <a:off x="945797" y="2193072"/>
            <a:ext cx="7430559" cy="79971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AB3D1CC-DF64-414F-A738-33646B8C98F3}"/>
              </a:ext>
            </a:extLst>
          </p:cNvPr>
          <p:cNvSpPr/>
          <p:nvPr/>
        </p:nvSpPr>
        <p:spPr>
          <a:xfrm>
            <a:off x="1422930" y="5713740"/>
            <a:ext cx="6507315" cy="73644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a:extLst>
              <a:ext uri="{FF2B5EF4-FFF2-40B4-BE49-F238E27FC236}">
                <a16:creationId xmlns:a16="http://schemas.microsoft.com/office/drawing/2014/main" id="{F2EF48B5-8D2E-486D-8B66-33A0D933FF4A}"/>
              </a:ext>
            </a:extLst>
          </p:cNvPr>
          <p:cNvSpPr>
            <a:spLocks noGrp="1"/>
          </p:cNvSpPr>
          <p:nvPr>
            <p:ph type="sldNum" sz="quarter" idx="12"/>
          </p:nvPr>
        </p:nvSpPr>
        <p:spPr/>
        <p:txBody>
          <a:bodyPr/>
          <a:lstStyle/>
          <a:p>
            <a:fld id="{30538FA8-A69A-4F1D-A523-919047E0F341}" type="slidenum">
              <a:rPr lang="en-US" smtClean="0"/>
              <a:t>8</a:t>
            </a:fld>
            <a:endParaRPr lang="en-US"/>
          </a:p>
        </p:txBody>
      </p:sp>
    </p:spTree>
    <p:extLst>
      <p:ext uri="{BB962C8B-B14F-4D97-AF65-F5344CB8AC3E}">
        <p14:creationId xmlns:p14="http://schemas.microsoft.com/office/powerpoint/2010/main" val="1474465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48777-A7F5-4F17-9626-8E7590A30835}"/>
              </a:ext>
            </a:extLst>
          </p:cNvPr>
          <p:cNvPicPr>
            <a:picLocks noChangeAspect="1"/>
          </p:cNvPicPr>
          <p:nvPr/>
        </p:nvPicPr>
        <p:blipFill>
          <a:blip r:embed="rId2"/>
          <a:stretch>
            <a:fillRect/>
          </a:stretch>
        </p:blipFill>
        <p:spPr>
          <a:xfrm>
            <a:off x="584905" y="414513"/>
            <a:ext cx="7452784" cy="5139011"/>
          </a:xfrm>
          <a:prstGeom prst="rect">
            <a:avLst/>
          </a:prstGeom>
        </p:spPr>
      </p:pic>
      <p:pic>
        <p:nvPicPr>
          <p:cNvPr id="5" name="Picture 4">
            <a:extLst>
              <a:ext uri="{FF2B5EF4-FFF2-40B4-BE49-F238E27FC236}">
                <a16:creationId xmlns:a16="http://schemas.microsoft.com/office/drawing/2014/main" id="{AA6A7508-00AF-43ED-9D8D-E8CF248C30E1}"/>
              </a:ext>
            </a:extLst>
          </p:cNvPr>
          <p:cNvPicPr>
            <a:picLocks noChangeAspect="1"/>
          </p:cNvPicPr>
          <p:nvPr/>
        </p:nvPicPr>
        <p:blipFill>
          <a:blip r:embed="rId3"/>
          <a:stretch>
            <a:fillRect/>
          </a:stretch>
        </p:blipFill>
        <p:spPr>
          <a:xfrm>
            <a:off x="951794" y="5429345"/>
            <a:ext cx="7317118" cy="542476"/>
          </a:xfrm>
          <a:prstGeom prst="rect">
            <a:avLst/>
          </a:prstGeom>
        </p:spPr>
      </p:pic>
      <p:sp>
        <p:nvSpPr>
          <p:cNvPr id="6" name="Rectangle 5">
            <a:extLst>
              <a:ext uri="{FF2B5EF4-FFF2-40B4-BE49-F238E27FC236}">
                <a16:creationId xmlns:a16="http://schemas.microsoft.com/office/drawing/2014/main" id="{90DAD914-C804-4506-BB7C-171EE228712C}"/>
              </a:ext>
            </a:extLst>
          </p:cNvPr>
          <p:cNvSpPr/>
          <p:nvPr/>
        </p:nvSpPr>
        <p:spPr>
          <a:xfrm>
            <a:off x="838354" y="1448006"/>
            <a:ext cx="7199336" cy="79971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DE7E6-94D5-42D9-A532-A7DCC9B73029}"/>
              </a:ext>
            </a:extLst>
          </p:cNvPr>
          <p:cNvSpPr/>
          <p:nvPr/>
        </p:nvSpPr>
        <p:spPr>
          <a:xfrm>
            <a:off x="884060" y="5131088"/>
            <a:ext cx="7430559" cy="89717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407FF3-7645-4BB7-AFEF-E9616B9DB1CF}"/>
              </a:ext>
            </a:extLst>
          </p:cNvPr>
          <p:cNvSpPr/>
          <p:nvPr/>
        </p:nvSpPr>
        <p:spPr>
          <a:xfrm>
            <a:off x="1782733" y="519288"/>
            <a:ext cx="2479550" cy="310445"/>
          </a:xfrm>
          <a:prstGeom prst="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Slide Number Placeholder 10">
            <a:extLst>
              <a:ext uri="{FF2B5EF4-FFF2-40B4-BE49-F238E27FC236}">
                <a16:creationId xmlns:a16="http://schemas.microsoft.com/office/drawing/2014/main" id="{F08DABFF-EE49-48DE-87E2-5E7F9CAED694}"/>
              </a:ext>
            </a:extLst>
          </p:cNvPr>
          <p:cNvSpPr>
            <a:spLocks noGrp="1"/>
          </p:cNvSpPr>
          <p:nvPr>
            <p:ph type="sldNum" sz="quarter" idx="12"/>
          </p:nvPr>
        </p:nvSpPr>
        <p:spPr/>
        <p:txBody>
          <a:bodyPr/>
          <a:lstStyle/>
          <a:p>
            <a:fld id="{30538FA8-A69A-4F1D-A523-919047E0F341}" type="slidenum">
              <a:rPr lang="en-US" smtClean="0"/>
              <a:t>9</a:t>
            </a:fld>
            <a:endParaRPr lang="en-US"/>
          </a:p>
        </p:txBody>
      </p:sp>
      <p:sp>
        <p:nvSpPr>
          <p:cNvPr id="9" name="Rectangle 8">
            <a:extLst>
              <a:ext uri="{FF2B5EF4-FFF2-40B4-BE49-F238E27FC236}">
                <a16:creationId xmlns:a16="http://schemas.microsoft.com/office/drawing/2014/main" id="{2BB94B60-0DA6-48C0-9912-0CC9BA4C9FD9}"/>
              </a:ext>
            </a:extLst>
          </p:cNvPr>
          <p:cNvSpPr/>
          <p:nvPr/>
        </p:nvSpPr>
        <p:spPr>
          <a:xfrm>
            <a:off x="951794" y="2366313"/>
            <a:ext cx="4275114" cy="310445"/>
          </a:xfrm>
          <a:prstGeom prst="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233294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11472</TotalTime>
  <Words>2574</Words>
  <Application>Microsoft Office PowerPoint</Application>
  <PresentationFormat>Widescreen</PresentationFormat>
  <Paragraphs>291</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Black</vt:lpstr>
      <vt:lpstr>Calibri</vt:lpstr>
      <vt:lpstr>Calibri Light</vt:lpstr>
      <vt:lpstr>Cambria</vt:lpstr>
      <vt:lpstr>Courier New</vt:lpstr>
      <vt:lpstr>Stencil</vt:lpstr>
      <vt:lpstr>Times New Roman</vt:lpstr>
      <vt:lpstr>Wingdings</vt:lpstr>
      <vt:lpstr>Office Theme</vt:lpstr>
      <vt:lpstr>PowerPoint Presentation</vt:lpstr>
      <vt:lpstr>MAIN IDEA:  Open Space Residential Development (OSRD)</vt:lpstr>
      <vt:lpstr>CAUTION!!!</vt:lpstr>
      <vt:lpstr>OSRD Review Schedule</vt:lpstr>
      <vt:lpstr>RECAP</vt:lpstr>
      <vt:lpstr>Anatomy of a Bylaw</vt:lpstr>
      <vt:lpstr>Administrative Provisions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Space and Harvard Long Range Planning</vt:lpstr>
      <vt:lpstr>Open Space and Harvard Long Range Planning</vt:lpstr>
      <vt:lpstr>Open Space and Harvard Long Range Planning</vt:lpstr>
      <vt:lpstr>Open Space in the Proposed OSRD Bylaw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Types of Open Space in OSRD</vt:lpstr>
      <vt:lpstr>PowerPoint Presentation</vt:lpstr>
      <vt:lpstr>Example Calculation of Open Space</vt:lpstr>
      <vt:lpstr>PowerPoint Presentation</vt:lpstr>
      <vt:lpstr>PowerPoint Presentation</vt:lpstr>
      <vt:lpstr>HOA Ownership Option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Ryan</dc:creator>
  <cp:lastModifiedBy>Elizabeth Allard</cp:lastModifiedBy>
  <cp:revision>98</cp:revision>
  <cp:lastPrinted>2021-07-20T12:20:26Z</cp:lastPrinted>
  <dcterms:created xsi:type="dcterms:W3CDTF">2021-06-16T20:46:19Z</dcterms:created>
  <dcterms:modified xsi:type="dcterms:W3CDTF">2021-07-20T12:20:59Z</dcterms:modified>
</cp:coreProperties>
</file>